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gif" ContentType="image/gif"/>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2"/>
  </p:notesMasterIdLst>
  <p:sldIdLst>
    <p:sldId id="256" r:id="rId2"/>
    <p:sldId id="418" r:id="rId3"/>
    <p:sldId id="419" r:id="rId4"/>
    <p:sldId id="420" r:id="rId5"/>
    <p:sldId id="442" r:id="rId6"/>
    <p:sldId id="421" r:id="rId7"/>
    <p:sldId id="422" r:id="rId8"/>
    <p:sldId id="423" r:id="rId9"/>
    <p:sldId id="443" r:id="rId10"/>
    <p:sldId id="424" r:id="rId11"/>
    <p:sldId id="444" r:id="rId12"/>
    <p:sldId id="429" r:id="rId13"/>
    <p:sldId id="425" r:id="rId14"/>
    <p:sldId id="426" r:id="rId15"/>
    <p:sldId id="427" r:id="rId16"/>
    <p:sldId id="428" r:id="rId17"/>
    <p:sldId id="430" r:id="rId18"/>
    <p:sldId id="445" r:id="rId19"/>
    <p:sldId id="446" r:id="rId20"/>
    <p:sldId id="431" r:id="rId21"/>
    <p:sldId id="447" r:id="rId22"/>
    <p:sldId id="448" r:id="rId23"/>
    <p:sldId id="432" r:id="rId24"/>
    <p:sldId id="433" r:id="rId25"/>
    <p:sldId id="434" r:id="rId26"/>
    <p:sldId id="435" r:id="rId27"/>
    <p:sldId id="436" r:id="rId28"/>
    <p:sldId id="438" r:id="rId29"/>
    <p:sldId id="439" r:id="rId30"/>
    <p:sldId id="517" r:id="rId31"/>
    <p:sldId id="440" r:id="rId32"/>
    <p:sldId id="441" r:id="rId33"/>
    <p:sldId id="449" r:id="rId34"/>
    <p:sldId id="468" r:id="rId35"/>
    <p:sldId id="450" r:id="rId36"/>
    <p:sldId id="469" r:id="rId37"/>
    <p:sldId id="451" r:id="rId38"/>
    <p:sldId id="470" r:id="rId39"/>
    <p:sldId id="452" r:id="rId40"/>
    <p:sldId id="453" r:id="rId41"/>
    <p:sldId id="454" r:id="rId42"/>
    <p:sldId id="455" r:id="rId43"/>
    <p:sldId id="456" r:id="rId44"/>
    <p:sldId id="471" r:id="rId45"/>
    <p:sldId id="457" r:id="rId46"/>
    <p:sldId id="458" r:id="rId47"/>
    <p:sldId id="472" r:id="rId48"/>
    <p:sldId id="459" r:id="rId49"/>
    <p:sldId id="460" r:id="rId50"/>
    <p:sldId id="474" r:id="rId51"/>
    <p:sldId id="473" r:id="rId52"/>
    <p:sldId id="461" r:id="rId53"/>
    <p:sldId id="475" r:id="rId54"/>
    <p:sldId id="462" r:id="rId55"/>
    <p:sldId id="476" r:id="rId56"/>
    <p:sldId id="463" r:id="rId57"/>
    <p:sldId id="477" r:id="rId58"/>
    <p:sldId id="464" r:id="rId59"/>
    <p:sldId id="465" r:id="rId60"/>
    <p:sldId id="478" r:id="rId61"/>
    <p:sldId id="466" r:id="rId62"/>
    <p:sldId id="467" r:id="rId63"/>
    <p:sldId id="479" r:id="rId64"/>
    <p:sldId id="480" r:id="rId65"/>
    <p:sldId id="481" r:id="rId66"/>
    <p:sldId id="482" r:id="rId67"/>
    <p:sldId id="483" r:id="rId68"/>
    <p:sldId id="496" r:id="rId69"/>
    <p:sldId id="485" r:id="rId70"/>
    <p:sldId id="486" r:id="rId71"/>
    <p:sldId id="487" r:id="rId72"/>
    <p:sldId id="488" r:id="rId73"/>
    <p:sldId id="489" r:id="rId74"/>
    <p:sldId id="490" r:id="rId75"/>
    <p:sldId id="491" r:id="rId76"/>
    <p:sldId id="492" r:id="rId77"/>
    <p:sldId id="493" r:id="rId78"/>
    <p:sldId id="494" r:id="rId79"/>
    <p:sldId id="495" r:id="rId80"/>
    <p:sldId id="533" r:id="rId8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782" autoAdjust="0"/>
    <p:restoredTop sz="94570" autoAdjust="0"/>
  </p:normalViewPr>
  <p:slideViewPr>
    <p:cSldViewPr>
      <p:cViewPr>
        <p:scale>
          <a:sx n="80" d="100"/>
          <a:sy n="80" d="100"/>
        </p:scale>
        <p:origin x="-852" y="-78"/>
      </p:cViewPr>
      <p:guideLst>
        <p:guide orient="horz" pos="2160"/>
        <p:guide pos="2880"/>
      </p:guideLst>
    </p:cSldViewPr>
  </p:slideViewPr>
  <p:outlineViewPr>
    <p:cViewPr>
      <p:scale>
        <a:sx n="33" d="100"/>
        <a:sy n="33" d="100"/>
      </p:scale>
      <p:origin x="24" y="72582"/>
    </p:cViewPr>
  </p:outlineViewPr>
  <p:notesTextViewPr>
    <p:cViewPr>
      <p:scale>
        <a:sx n="100" d="100"/>
        <a:sy n="100" d="100"/>
      </p:scale>
      <p:origin x="0" y="0"/>
    </p:cViewPr>
  </p:notesTextViewPr>
  <p:sorterViewPr>
    <p:cViewPr>
      <p:scale>
        <a:sx n="100" d="100"/>
        <a:sy n="100" d="100"/>
      </p:scale>
      <p:origin x="0" y="5004"/>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notesMaster" Target="notesMasters/notesMaster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A9AB9B-5E9A-4C98-8620-8064D84B9035}" type="datetimeFigureOut">
              <a:rPr lang="fr-FR" smtClean="0"/>
              <a:pPr/>
              <a:t>20/03/2020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4973E3-296D-4FA2-88FE-B6287F5A477E}"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ABB8CECE-274F-4C31-9F5C-F3C32CB425A1}" type="datetime1">
              <a:rPr lang="fr-FR" smtClean="0"/>
              <a:pPr/>
              <a:t>20/03/2020</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01365047-3961-440D-B57A-0B351C69586A}"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DC4C0D0-9687-4E22-A973-816EB3459608}" type="datetime1">
              <a:rPr lang="fr-FR" smtClean="0"/>
              <a:pPr/>
              <a:t>20/03/2020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1365047-3961-440D-B57A-0B351C69586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7B4A3E1-11BA-4ACF-9F46-AE6E1C367F90}" type="datetime1">
              <a:rPr lang="fr-FR" smtClean="0"/>
              <a:pPr/>
              <a:t>20/03/2020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1365047-3961-440D-B57A-0B351C69586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B4B855A2-189F-4AF7-ABDB-DF06E5F453F6}" type="datetime1">
              <a:rPr lang="fr-FR" smtClean="0"/>
              <a:pPr/>
              <a:t>20/03/2020</a:t>
            </a:fld>
            <a:endParaRPr lang="fr-FR"/>
          </a:p>
        </p:txBody>
      </p:sp>
      <p:sp>
        <p:nvSpPr>
          <p:cNvPr id="9" name="Espace réservé du numéro de diapositive 8"/>
          <p:cNvSpPr>
            <a:spLocks noGrp="1"/>
          </p:cNvSpPr>
          <p:nvPr>
            <p:ph type="sldNum" sz="quarter" idx="15"/>
          </p:nvPr>
        </p:nvSpPr>
        <p:spPr/>
        <p:txBody>
          <a:bodyPr rtlCol="0"/>
          <a:lstStyle/>
          <a:p>
            <a:fld id="{01365047-3961-440D-B57A-0B351C69586A}" type="slidenum">
              <a:rPr lang="fr-FR" smtClean="0"/>
              <a:pPr/>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C5617668-031F-4F9C-A048-06D403132F20}" type="datetime1">
              <a:rPr lang="fr-FR" smtClean="0"/>
              <a:pPr/>
              <a:t>20/03/2020</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01365047-3961-440D-B57A-0B351C69586A}"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2FDE002D-3F70-45B3-B4AF-EAB47C9FAF11}" type="datetime1">
              <a:rPr lang="fr-FR" smtClean="0"/>
              <a:pPr/>
              <a:t>20/03/2020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1365047-3961-440D-B57A-0B351C69586A}" type="slidenum">
              <a:rPr lang="fr-FR" smtClean="0"/>
              <a:pPr/>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F29C91B1-85A9-4238-83A7-B43AEE263AF7}" type="datetime1">
              <a:rPr lang="fr-FR" smtClean="0"/>
              <a:pPr/>
              <a:t>20/03/2020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1365047-3961-440D-B57A-0B351C69586A}" type="slidenum">
              <a:rPr lang="fr-FR" smtClean="0"/>
              <a:pPr/>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74BBB1F6-C082-4F3C-99EF-0E1C9725C5FC}" type="datetime1">
              <a:rPr lang="fr-FR" smtClean="0"/>
              <a:pPr/>
              <a:t>20/03/2020</a:t>
            </a:fld>
            <a:endParaRPr lang="fr-FR"/>
          </a:p>
        </p:txBody>
      </p:sp>
      <p:sp>
        <p:nvSpPr>
          <p:cNvPr id="7" name="Espace réservé du numéro de diapositive 6"/>
          <p:cNvSpPr>
            <a:spLocks noGrp="1"/>
          </p:cNvSpPr>
          <p:nvPr>
            <p:ph type="sldNum" sz="quarter" idx="11"/>
          </p:nvPr>
        </p:nvSpPr>
        <p:spPr/>
        <p:txBody>
          <a:bodyPr rtlCol="0"/>
          <a:lstStyle/>
          <a:p>
            <a:fld id="{01365047-3961-440D-B57A-0B351C69586A}" type="slidenum">
              <a:rPr lang="fr-FR" smtClean="0"/>
              <a:pPr/>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7E4878E-40EF-46E3-9B9F-4B23347FA3A7}" type="datetime1">
              <a:rPr lang="fr-FR" smtClean="0"/>
              <a:pPr/>
              <a:t>20/03/2020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1365047-3961-440D-B57A-0B351C69586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73E1ACEB-6C36-4FFC-B9E2-C3DE96DA5D9D}" type="datetime1">
              <a:rPr lang="fr-FR" smtClean="0"/>
              <a:pPr/>
              <a:t>20/03/2020</a:t>
            </a:fld>
            <a:endParaRPr lang="fr-FR"/>
          </a:p>
        </p:txBody>
      </p:sp>
      <p:sp>
        <p:nvSpPr>
          <p:cNvPr id="22" name="Espace réservé du numéro de diapositive 21"/>
          <p:cNvSpPr>
            <a:spLocks noGrp="1"/>
          </p:cNvSpPr>
          <p:nvPr>
            <p:ph type="sldNum" sz="quarter" idx="15"/>
          </p:nvPr>
        </p:nvSpPr>
        <p:spPr/>
        <p:txBody>
          <a:bodyPr rtlCol="0"/>
          <a:lstStyle/>
          <a:p>
            <a:fld id="{01365047-3961-440D-B57A-0B351C69586A}" type="slidenum">
              <a:rPr lang="fr-FR" smtClean="0"/>
              <a:pPr/>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726C83E1-D3A5-4F3A-AE80-59E4FD40B7C1}" type="datetime1">
              <a:rPr lang="fr-FR" smtClean="0"/>
              <a:pPr/>
              <a:t>20/03/2020</a:t>
            </a:fld>
            <a:endParaRPr lang="fr-FR"/>
          </a:p>
        </p:txBody>
      </p:sp>
      <p:sp>
        <p:nvSpPr>
          <p:cNvPr id="18" name="Espace réservé du numéro de diapositive 17"/>
          <p:cNvSpPr>
            <a:spLocks noGrp="1"/>
          </p:cNvSpPr>
          <p:nvPr>
            <p:ph type="sldNum" sz="quarter" idx="11"/>
          </p:nvPr>
        </p:nvSpPr>
        <p:spPr/>
        <p:txBody>
          <a:bodyPr rtlCol="0"/>
          <a:lstStyle/>
          <a:p>
            <a:fld id="{01365047-3961-440D-B57A-0B351C69586A}" type="slidenum">
              <a:rPr lang="fr-FR" smtClean="0"/>
              <a:pPr/>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D470ECF-2557-4A45-97F9-DD33EDB7C36E}" type="datetime1">
              <a:rPr lang="fr-FR" smtClean="0"/>
              <a:pPr/>
              <a:t>20/03/2020</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1365047-3961-440D-B57A-0B351C69586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357422" y="428604"/>
            <a:ext cx="6100778" cy="4214842"/>
          </a:xfrm>
        </p:spPr>
        <p:txBody>
          <a:bodyPr>
            <a:noAutofit/>
          </a:bodyPr>
          <a:lstStyle/>
          <a:p>
            <a:pPr algn="ctr"/>
            <a:r>
              <a:rPr lang="ar-MA" sz="7200" b="1" u="sng" dirty="0">
                <a:solidFill>
                  <a:srgbClr val="7030A0"/>
                </a:solidFill>
                <a:effectLst>
                  <a:outerShdw blurRad="38100" dist="38100" dir="2700000" algn="tl">
                    <a:srgbClr val="000000">
                      <a:alpha val="43137"/>
                    </a:srgbClr>
                  </a:outerShdw>
                </a:effectLst>
                <a:cs typeface="Traditional Arabic" pitchFamily="2" charset="-78"/>
              </a:rPr>
              <a:t>مادة </a:t>
            </a:r>
            <a:r>
              <a:rPr lang="ar-MA" sz="7200" b="1" u="sng" dirty="0" smtClean="0">
                <a:solidFill>
                  <a:srgbClr val="7030A0"/>
                </a:solidFill>
                <a:effectLst>
                  <a:outerShdw blurRad="38100" dist="38100" dir="2700000" algn="tl">
                    <a:srgbClr val="000000">
                      <a:alpha val="43137"/>
                    </a:srgbClr>
                  </a:outerShdw>
                </a:effectLst>
                <a:cs typeface="Traditional Arabic" pitchFamily="2" charset="-78"/>
              </a:rPr>
              <a:t>ا</a:t>
            </a:r>
            <a:r>
              <a:rPr lang="ar-MA" sz="7200" u="sng" dirty="0" smtClean="0">
                <a:solidFill>
                  <a:srgbClr val="7030A0"/>
                </a:solidFill>
                <a:effectLst>
                  <a:outerShdw blurRad="38100" dist="38100" dir="2700000" algn="tl">
                    <a:srgbClr val="000000">
                      <a:alpha val="43137"/>
                    </a:srgbClr>
                  </a:outerShdw>
                </a:effectLst>
                <a:cs typeface="Traditional Arabic" pitchFamily="2" charset="-78"/>
              </a:rPr>
              <a:t>لنظرية العامة للالتزامات</a:t>
            </a:r>
            <a:r>
              <a:rPr lang="fr-FR" sz="3200" u="sng" dirty="0">
                <a:solidFill>
                  <a:srgbClr val="7030A0"/>
                </a:solidFill>
                <a:effectLst>
                  <a:outerShdw blurRad="38100" dist="38100" dir="2700000" algn="tl">
                    <a:srgbClr val="000000">
                      <a:alpha val="43137"/>
                    </a:srgbClr>
                  </a:outerShdw>
                </a:effectLst>
                <a:cs typeface="Traditional Arabic" pitchFamily="2" charset="-78"/>
              </a:rPr>
              <a:t/>
            </a:r>
            <a:br>
              <a:rPr lang="fr-FR" sz="3200" u="sng" dirty="0">
                <a:solidFill>
                  <a:srgbClr val="7030A0"/>
                </a:solidFill>
                <a:effectLst>
                  <a:outerShdw blurRad="38100" dist="38100" dir="2700000" algn="tl">
                    <a:srgbClr val="000000">
                      <a:alpha val="43137"/>
                    </a:srgbClr>
                  </a:outerShdw>
                </a:effectLst>
                <a:cs typeface="Traditional Arabic" pitchFamily="2" charset="-78"/>
              </a:rPr>
            </a:br>
            <a:endParaRPr lang="fr-FR" sz="3200" u="sng" dirty="0">
              <a:solidFill>
                <a:srgbClr val="7030A0"/>
              </a:solidFill>
              <a:effectLst>
                <a:outerShdw blurRad="38100" dist="38100" dir="2700000" algn="tl">
                  <a:srgbClr val="000000">
                    <a:alpha val="43137"/>
                  </a:srgbClr>
                </a:outerShdw>
              </a:effectLst>
              <a:cs typeface="Traditional Arabic" pitchFamily="2" charset="-78"/>
            </a:endParaRPr>
          </a:p>
        </p:txBody>
      </p:sp>
      <p:sp>
        <p:nvSpPr>
          <p:cNvPr id="4" name="Espace réservé du numéro de diapositive 3"/>
          <p:cNvSpPr>
            <a:spLocks noGrp="1"/>
          </p:cNvSpPr>
          <p:nvPr>
            <p:ph type="sldNum" sz="quarter" idx="12"/>
          </p:nvPr>
        </p:nvSpPr>
        <p:spPr/>
        <p:txBody>
          <a:bodyPr/>
          <a:lstStyle/>
          <a:p>
            <a:fld id="{01365047-3961-440D-B57A-0B351C69586A}" type="slidenum">
              <a:rPr lang="fr-FR" smtClean="0"/>
              <a:pPr/>
              <a:t>1</a:t>
            </a:fld>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normAutofit fontScale="92500" lnSpcReduction="20000"/>
          </a:bodyPr>
          <a:lstStyle/>
          <a:p>
            <a:pPr algn="just" rtl="1">
              <a:buNone/>
            </a:pPr>
            <a:r>
              <a:rPr lang="ar-MA" dirty="0" smtClean="0"/>
              <a:t>     - التصرفات القانونية للصغير المميز النافعة نفعا محضا </a:t>
            </a:r>
            <a:r>
              <a:rPr lang="ar-MA" dirty="0" smtClean="0">
                <a:solidFill>
                  <a:srgbClr val="FF0000"/>
                </a:solidFill>
              </a:rPr>
              <a:t>تكون نافذة في حقه</a:t>
            </a:r>
            <a:r>
              <a:rPr lang="ar-MA" dirty="0" smtClean="0"/>
              <a:t>، دون أن يكون في حاجة إلى إذن من وليه.</a:t>
            </a:r>
          </a:p>
          <a:p>
            <a:pPr algn="just" rtl="1">
              <a:buNone/>
            </a:pPr>
            <a:endParaRPr lang="fr-FR" sz="1400" dirty="0" smtClean="0"/>
          </a:p>
          <a:p>
            <a:pPr algn="just" rtl="1">
              <a:buNone/>
            </a:pPr>
            <a:r>
              <a:rPr lang="ar-MA" dirty="0" smtClean="0"/>
              <a:t>     - أما التصرفات القانونية التي تعود عليه بالضرر المحض، </a:t>
            </a:r>
            <a:r>
              <a:rPr lang="ar-MA" dirty="0" smtClean="0">
                <a:solidFill>
                  <a:srgbClr val="FF0000"/>
                </a:solidFill>
              </a:rPr>
              <a:t>فإنها باطلة بطلانا مطلقا</a:t>
            </a:r>
            <a:r>
              <a:rPr lang="ar-MA" dirty="0" smtClean="0"/>
              <a:t> ولو تمت بموافقة الولي أو الوصي</a:t>
            </a:r>
            <a:r>
              <a:rPr lang="fr-FR" dirty="0" smtClean="0"/>
              <a:t>.</a:t>
            </a:r>
            <a:r>
              <a:rPr lang="ar-MA" dirty="0" smtClean="0"/>
              <a:t> </a:t>
            </a:r>
          </a:p>
          <a:p>
            <a:pPr algn="just" rtl="1">
              <a:buNone/>
            </a:pPr>
            <a:endParaRPr lang="ar-MA" sz="1100" dirty="0" smtClean="0"/>
          </a:p>
          <a:p>
            <a:pPr algn="just" rtl="1">
              <a:buNone/>
            </a:pPr>
            <a:r>
              <a:rPr lang="ar-MA" dirty="0" smtClean="0"/>
              <a:t>    - التصرفات القانونية الدائرة بين النفع والضرر </a:t>
            </a:r>
            <a:r>
              <a:rPr lang="ar-MA" dirty="0" smtClean="0">
                <a:solidFill>
                  <a:srgbClr val="FF0000"/>
                </a:solidFill>
              </a:rPr>
              <a:t>نافدة</a:t>
            </a:r>
            <a:r>
              <a:rPr lang="ar-MA" dirty="0" smtClean="0"/>
              <a:t> في حق الصغير المميز، </a:t>
            </a:r>
            <a:r>
              <a:rPr lang="ar-MA" dirty="0" smtClean="0">
                <a:solidFill>
                  <a:srgbClr val="FF0000"/>
                </a:solidFill>
              </a:rPr>
              <a:t>شرط موافقة النائب الشرعي</a:t>
            </a:r>
            <a:r>
              <a:rPr lang="ar-MA" dirty="0" smtClean="0"/>
              <a:t>، غير أنه إذا أقدم الصغير المميز على إجراء التصرفات الدائرة بين النفع والضرر </a:t>
            </a:r>
            <a:r>
              <a:rPr lang="ar-MA" dirty="0" smtClean="0">
                <a:solidFill>
                  <a:srgbClr val="FF0000"/>
                </a:solidFill>
              </a:rPr>
              <a:t>دون الحصول على إذن من نائبة الشرعي</a:t>
            </a:r>
            <a:r>
              <a:rPr lang="ar-MA" dirty="0" smtClean="0"/>
              <a:t>، فإن تصرفه لا يكون ملزما له </a:t>
            </a:r>
            <a:r>
              <a:rPr lang="ar-MA" dirty="0" smtClean="0">
                <a:solidFill>
                  <a:srgbClr val="FF0000"/>
                </a:solidFill>
              </a:rPr>
              <a:t>ويقع قابلا للإبطال</a:t>
            </a:r>
            <a:r>
              <a:rPr lang="ar-MA" dirty="0" smtClean="0"/>
              <a:t>.</a:t>
            </a:r>
            <a:endParaRPr lang="fr-FR" dirty="0" smtClean="0"/>
          </a:p>
          <a:p>
            <a:pPr algn="just" rtl="1">
              <a:buNone/>
            </a:pPr>
            <a:endParaRPr lang="fr-FR" dirty="0" smtClean="0"/>
          </a:p>
          <a:p>
            <a:pPr algn="just" rtl="1">
              <a:buNone/>
            </a:pPr>
            <a:r>
              <a:rPr lang="fr-FR" dirty="0" smtClean="0"/>
              <a:t>-   </a:t>
            </a:r>
            <a:r>
              <a:rPr lang="ar-MA" dirty="0" smtClean="0"/>
              <a:t>وهذه الأحكام العامة وردت عليها بعض الاستثناءات، والتي تجعل من تصرفات الصغير المميز صحيحة، كما في </a:t>
            </a:r>
            <a:r>
              <a:rPr lang="ar-MA" dirty="0" smtClean="0">
                <a:solidFill>
                  <a:srgbClr val="FF0000"/>
                </a:solidFill>
              </a:rPr>
              <a:t>حالة ترشيد القاصر</a:t>
            </a:r>
            <a:r>
              <a:rPr lang="ar-MA" dirty="0" smtClean="0"/>
              <a:t>، و</a:t>
            </a:r>
            <a:r>
              <a:rPr lang="ar-MA" dirty="0" smtClean="0">
                <a:solidFill>
                  <a:srgbClr val="FF0000"/>
                </a:solidFill>
              </a:rPr>
              <a:t>حالة المميز المأذون</a:t>
            </a:r>
            <a:r>
              <a:rPr lang="ar-MA" dirty="0" smtClean="0"/>
              <a:t>.</a:t>
            </a:r>
            <a:endParaRPr lang="fr-FR" dirty="0" smtClean="0"/>
          </a:p>
          <a:p>
            <a:pPr algn="just" rtl="1">
              <a:buNone/>
            </a:pPr>
            <a:endParaRPr lang="ar-MA" dirty="0" smtClean="0"/>
          </a:p>
          <a:p>
            <a:pPr algn="just" rtl="1">
              <a:buNone/>
            </a:pPr>
            <a:endParaRPr lang="fr-FR" dirty="0" smtClean="0"/>
          </a:p>
          <a:p>
            <a:pPr algn="just" rtl="1">
              <a:buNone/>
            </a:pPr>
            <a:r>
              <a:rPr lang="ar-MA" dirty="0" smtClean="0"/>
              <a:t>  </a:t>
            </a:r>
            <a:endParaRPr lang="fr-FR" dirty="0" smtClean="0"/>
          </a:p>
          <a:p>
            <a:pPr algn="r" rtl="1"/>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10</a:t>
            </a:fld>
            <a:endParaRPr lang="fr-F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lgn="r" rtl="1"/>
            <a:r>
              <a:rPr lang="ar-MA" b="1" dirty="0" smtClean="0">
                <a:solidFill>
                  <a:srgbClr val="0070C0"/>
                </a:solidFill>
              </a:rPr>
              <a:t>ترشيد القاصر</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lstStyle/>
          <a:p>
            <a:pPr algn="just" rtl="1">
              <a:buFontTx/>
              <a:buChar char="-"/>
            </a:pPr>
            <a:r>
              <a:rPr lang="ar-MA" dirty="0" smtClean="0"/>
              <a:t>فحسب المادة 218 من مدونة الأسرة يحق للمحكمة أن تقضي بترشيد القاصر البالغ من العمر السادسة عشر بناء على طلب هذا الأخير أو نائبه الشرعي</a:t>
            </a:r>
            <a:r>
              <a:rPr lang="fr-FR" dirty="0" smtClean="0"/>
              <a:t>.</a:t>
            </a:r>
            <a:endParaRPr lang="ar-MA" dirty="0" smtClean="0"/>
          </a:p>
          <a:p>
            <a:pPr algn="just" rtl="1">
              <a:buFontTx/>
              <a:buChar char="-"/>
            </a:pPr>
            <a:r>
              <a:rPr lang="fr-FR" dirty="0" smtClean="0"/>
              <a:t>-</a:t>
            </a:r>
            <a:r>
              <a:rPr lang="ar-MA" dirty="0" smtClean="0"/>
              <a:t> ويترتب عن الترشيد تسلم المرشد لأمواله واكتسابه الأهلية الكاملة في إداراتها والتصرف فيها.</a:t>
            </a:r>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11</a:t>
            </a:fld>
            <a:endParaRPr lang="fr-F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lgn="r" rtl="1"/>
            <a:r>
              <a:rPr lang="ar-MA" b="1" dirty="0" smtClean="0">
                <a:solidFill>
                  <a:srgbClr val="0070C0"/>
                </a:solidFill>
              </a:rPr>
              <a:t>المميز المأذون</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lstStyle/>
          <a:p>
            <a:pPr algn="just" rtl="1">
              <a:buNone/>
            </a:pPr>
            <a:r>
              <a:rPr lang="ar-MA" dirty="0" smtClean="0"/>
              <a:t>    </a:t>
            </a:r>
          </a:p>
          <a:p>
            <a:pPr algn="just" rtl="1">
              <a:buNone/>
            </a:pPr>
            <a:r>
              <a:rPr lang="ar-MA" dirty="0" smtClean="0"/>
              <a:t>    - كما أن هناك حالة الصغير المميز الذي </a:t>
            </a:r>
            <a:r>
              <a:rPr lang="ar-MA" dirty="0" smtClean="0">
                <a:solidFill>
                  <a:srgbClr val="FF0000"/>
                </a:solidFill>
              </a:rPr>
              <a:t>يستلم جزء من أمواله لإدارتها بقصد التجربة والاختبار،</a:t>
            </a:r>
            <a:r>
              <a:rPr lang="ar-MA" dirty="0" smtClean="0"/>
              <a:t> بناء على </a:t>
            </a:r>
            <a:r>
              <a:rPr lang="ar-MA" dirty="0" smtClean="0">
                <a:solidFill>
                  <a:srgbClr val="FF0000"/>
                </a:solidFill>
              </a:rPr>
              <a:t>إذن</a:t>
            </a:r>
            <a:r>
              <a:rPr lang="ar-MA" dirty="0" smtClean="0"/>
              <a:t> بذلك من الولي، أو بقرار من القاضي المكلف بشؤون القاصرين.</a:t>
            </a:r>
          </a:p>
          <a:p>
            <a:pPr algn="just" rtl="1">
              <a:buNone/>
            </a:pPr>
            <a:r>
              <a:rPr lang="fr-FR" dirty="0" smtClean="0"/>
              <a:t>   -</a:t>
            </a:r>
            <a:r>
              <a:rPr lang="ar-MA" dirty="0" smtClean="0"/>
              <a:t>يصبح كامل الأهلية في إدارة هذه الأموال في حدود الترخيص الممنوح له، </a:t>
            </a:r>
            <a:r>
              <a:rPr lang="ar-MA" dirty="0" smtClean="0">
                <a:solidFill>
                  <a:srgbClr val="FF0000"/>
                </a:solidFill>
              </a:rPr>
              <a:t>غير أن هذا الإذن يمكن إلغائه </a:t>
            </a:r>
            <a:r>
              <a:rPr lang="ar-MA" dirty="0" smtClean="0"/>
              <a:t>في حالة إذا لم يحسن الصغير المميز إدارة أمواله وتسبب في إلحاق خسائر فادحة بسبب سوء تصرفه.</a:t>
            </a:r>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12</a:t>
            </a:fld>
            <a:endParaRPr lang="fr-F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sz="2800" b="1" dirty="0" smtClean="0">
                <a:solidFill>
                  <a:srgbClr val="00B050"/>
                </a:solidFill>
              </a:rPr>
              <a:t>2- حالة السفيه</a:t>
            </a:r>
            <a:r>
              <a:rPr lang="fr-FR" dirty="0" smtClean="0"/>
              <a:t/>
            </a:r>
            <a:br>
              <a:rPr lang="fr-FR" dirty="0" smtClean="0"/>
            </a:br>
            <a:endParaRPr lang="fr-FR" dirty="0"/>
          </a:p>
        </p:txBody>
      </p:sp>
      <p:sp>
        <p:nvSpPr>
          <p:cNvPr id="3" name="Espace réservé du contenu 2"/>
          <p:cNvSpPr>
            <a:spLocks noGrp="1"/>
          </p:cNvSpPr>
          <p:nvPr>
            <p:ph sz="quarter" idx="1"/>
          </p:nvPr>
        </p:nvSpPr>
        <p:spPr>
          <a:xfrm>
            <a:off x="457200" y="1124744"/>
            <a:ext cx="7467600" cy="5349208"/>
          </a:xfrm>
        </p:spPr>
        <p:txBody>
          <a:bodyPr>
            <a:normAutofit/>
          </a:bodyPr>
          <a:lstStyle/>
          <a:p>
            <a:pPr algn="just" rtl="1">
              <a:buNone/>
            </a:pPr>
            <a:r>
              <a:rPr lang="fr-FR" dirty="0" smtClean="0"/>
              <a:t>   -</a:t>
            </a:r>
            <a:r>
              <a:rPr lang="ar-MA" dirty="0" smtClean="0">
                <a:solidFill>
                  <a:srgbClr val="FF0000"/>
                </a:solidFill>
              </a:rPr>
              <a:t>السفيه</a:t>
            </a:r>
            <a:r>
              <a:rPr lang="ar-MA" dirty="0" smtClean="0"/>
              <a:t> هو المبذر الذي يصرف ماله فيما لا فائدة فيه وفيما يعده العقلاء عبثا، بشكل يضر به أو بأسرته، وهو كامل العقل إلا أنه يعمل بخلاف موجب العقل والشرع، لذلك </a:t>
            </a:r>
            <a:r>
              <a:rPr lang="ar-MA" dirty="0" smtClean="0">
                <a:solidFill>
                  <a:srgbClr val="FF0000"/>
                </a:solidFill>
              </a:rPr>
              <a:t>اعتبر ناقص الأهلية وليس فاقدها.</a:t>
            </a:r>
            <a:r>
              <a:rPr lang="ar-MA" dirty="0" smtClean="0"/>
              <a:t> </a:t>
            </a:r>
          </a:p>
          <a:p>
            <a:pPr algn="just" rtl="1">
              <a:buNone/>
            </a:pPr>
            <a:r>
              <a:rPr lang="ar-MA" dirty="0" smtClean="0"/>
              <a:t>-</a:t>
            </a:r>
            <a:r>
              <a:rPr lang="fr-FR" dirty="0" smtClean="0"/>
              <a:t>   </a:t>
            </a:r>
            <a:r>
              <a:rPr lang="ar-MA" dirty="0" smtClean="0"/>
              <a:t>تصرفات السفيه صحيحة إذا كانت نافعة له نفعا محضا، وباطلة إذا كانت تضربه ضررا محضا، ومتوقفة على إجازة النائب الشرعي إذا كانت متراوحة بين النفع والضرر.</a:t>
            </a:r>
            <a:endParaRPr lang="fr-FR" dirty="0" smtClean="0"/>
          </a:p>
          <a:p>
            <a:pPr algn="just" rtl="1">
              <a:buNone/>
            </a:pPr>
            <a:r>
              <a:rPr lang="ar-MA" dirty="0" smtClean="0"/>
              <a:t>   - </a:t>
            </a:r>
            <a:r>
              <a:rPr lang="ar-MA" dirty="0" smtClean="0">
                <a:solidFill>
                  <a:srgbClr val="FF0000"/>
                </a:solidFill>
              </a:rPr>
              <a:t>المحكمة هي التي تحكم عليه بالحجر </a:t>
            </a:r>
            <a:r>
              <a:rPr lang="ar-MA" dirty="0" smtClean="0"/>
              <a:t>من وقت ثبوت حالته بذلك لديها، ويرفع عنه الحجز بحكم أيضا ابتداء من تاريخ زوال السبب.</a:t>
            </a:r>
            <a:endParaRPr lang="fr-FR" dirty="0" smtClean="0"/>
          </a:p>
          <a:p>
            <a:pPr algn="r" rtl="1"/>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13</a:t>
            </a:fld>
            <a:endParaRPr lang="fr-F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MA" b="1" dirty="0" smtClean="0">
                <a:solidFill>
                  <a:srgbClr val="00B050"/>
                </a:solidFill>
              </a:rPr>
              <a:t>3- حالة المعتوه</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lstStyle/>
          <a:p>
            <a:pPr algn="just" rtl="1">
              <a:buNone/>
            </a:pPr>
            <a:r>
              <a:rPr lang="ar-MA" dirty="0" smtClean="0"/>
              <a:t>   - </a:t>
            </a:r>
            <a:r>
              <a:rPr lang="ar-MA" dirty="0" smtClean="0">
                <a:solidFill>
                  <a:srgbClr val="FF0000"/>
                </a:solidFill>
              </a:rPr>
              <a:t>المعتوه</a:t>
            </a:r>
            <a:r>
              <a:rPr lang="ar-MA" dirty="0" smtClean="0"/>
              <a:t> هو الشخص المصاب بإعاقة ذهنية لا يستطيع معها التحكم في تفكيره وتصرفاته.</a:t>
            </a:r>
          </a:p>
          <a:p>
            <a:pPr algn="just" rtl="1">
              <a:buNone/>
            </a:pPr>
            <a:endParaRPr lang="ar-MA" sz="1400" dirty="0" smtClean="0"/>
          </a:p>
          <a:p>
            <a:pPr algn="just" rtl="1">
              <a:buNone/>
            </a:pPr>
            <a:r>
              <a:rPr lang="ar-MA" dirty="0" smtClean="0"/>
              <a:t>   - اعتبر المشرع المغربي المعتوه </a:t>
            </a:r>
            <a:r>
              <a:rPr lang="ar-MA" dirty="0" smtClean="0">
                <a:solidFill>
                  <a:srgbClr val="FF0000"/>
                </a:solidFill>
              </a:rPr>
              <a:t>ناقص الأهلية </a:t>
            </a:r>
            <a:r>
              <a:rPr lang="ar-MA" dirty="0" smtClean="0"/>
              <a:t>مثل السفيه والصغير المميز، لذلك </a:t>
            </a:r>
            <a:r>
              <a:rPr lang="ar-MA" dirty="0" smtClean="0">
                <a:solidFill>
                  <a:srgbClr val="FF0000"/>
                </a:solidFill>
              </a:rPr>
              <a:t>سوّى في الحكم </a:t>
            </a:r>
            <a:r>
              <a:rPr lang="ar-MA" dirty="0" smtClean="0"/>
              <a:t>بين تصرفاته وتصرفات الصغير المميز. </a:t>
            </a:r>
          </a:p>
          <a:p>
            <a:pPr algn="just" rtl="1">
              <a:buNone/>
            </a:pPr>
            <a:endParaRPr lang="ar-MA" dirty="0" smtClean="0"/>
          </a:p>
          <a:p>
            <a:pPr algn="just" rtl="1">
              <a:buNone/>
            </a:pPr>
            <a:r>
              <a:rPr lang="ar-MA" dirty="0" smtClean="0"/>
              <a:t>   - خوّل المشرع للمحكمة سلطة توقيع الحجر على المعتوه.</a:t>
            </a:r>
            <a:endParaRPr lang="fr-FR" dirty="0" smtClean="0"/>
          </a:p>
          <a:p>
            <a:pPr algn="r" rtl="1">
              <a:buNone/>
            </a:pPr>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14</a:t>
            </a:fld>
            <a:endParaRPr lang="fr-F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MA" sz="2800" b="1" dirty="0" smtClean="0">
                <a:solidFill>
                  <a:srgbClr val="0070C0"/>
                </a:solidFill>
              </a:rPr>
              <a:t>الفقرة الثانية: عيوب الرضا</a:t>
            </a:r>
            <a:endParaRPr lang="fr-FR" sz="2800" dirty="0">
              <a:solidFill>
                <a:srgbClr val="0070C0"/>
              </a:solidFill>
            </a:endParaRPr>
          </a:p>
        </p:txBody>
      </p:sp>
      <p:sp>
        <p:nvSpPr>
          <p:cNvPr id="3" name="Espace réservé du contenu 2"/>
          <p:cNvSpPr>
            <a:spLocks noGrp="1"/>
          </p:cNvSpPr>
          <p:nvPr>
            <p:ph sz="quarter" idx="1"/>
          </p:nvPr>
        </p:nvSpPr>
        <p:spPr/>
        <p:txBody>
          <a:bodyPr/>
          <a:lstStyle/>
          <a:p>
            <a:pPr algn="just" rtl="1">
              <a:buNone/>
            </a:pPr>
            <a:r>
              <a:rPr lang="ar-MA" dirty="0" smtClean="0"/>
              <a:t>  - يراد بعيوب الرضا ما يلحق إرادة أحد الطرفين أو كليهما، مما يؤثر في صحة الرضا ويجعل العقد قابلا للإبطال. </a:t>
            </a:r>
          </a:p>
          <a:p>
            <a:pPr algn="just" rtl="1">
              <a:buNone/>
            </a:pPr>
            <a:r>
              <a:rPr lang="ar-MA" dirty="0" smtClean="0"/>
              <a:t> - حدد المشرع المغربي العيوب التي تشوب الرضا وتؤثر في صحته، فتجعله قابلا للإبطال في المواد من 39 إلى 56 من </a:t>
            </a:r>
            <a:r>
              <a:rPr lang="ar-MA" dirty="0" err="1" smtClean="0"/>
              <a:t>ق</a:t>
            </a:r>
            <a:r>
              <a:rPr lang="ar-MA" dirty="0" smtClean="0"/>
              <a:t> ل </a:t>
            </a:r>
            <a:r>
              <a:rPr lang="ar-MA" dirty="0" err="1" smtClean="0"/>
              <a:t>ع</a:t>
            </a:r>
            <a:r>
              <a:rPr lang="ar-MA" dirty="0" smtClean="0"/>
              <a:t>، وهي: </a:t>
            </a:r>
          </a:p>
          <a:p>
            <a:pPr algn="just" rtl="1">
              <a:buFont typeface="Wingdings" pitchFamily="2" charset="2"/>
              <a:buChar char="Ø"/>
            </a:pPr>
            <a:r>
              <a:rPr lang="ar-MA" dirty="0" smtClean="0">
                <a:solidFill>
                  <a:srgbClr val="FF0000"/>
                </a:solidFill>
              </a:rPr>
              <a:t>الغلط، </a:t>
            </a:r>
          </a:p>
          <a:p>
            <a:pPr algn="just" rtl="1">
              <a:buFont typeface="Wingdings" pitchFamily="2" charset="2"/>
              <a:buChar char="Ø"/>
            </a:pPr>
            <a:r>
              <a:rPr lang="ar-MA" dirty="0" smtClean="0">
                <a:solidFill>
                  <a:srgbClr val="FF0000"/>
                </a:solidFill>
              </a:rPr>
              <a:t>التدليس، </a:t>
            </a:r>
          </a:p>
          <a:p>
            <a:pPr algn="just" rtl="1">
              <a:buFont typeface="Wingdings" pitchFamily="2" charset="2"/>
              <a:buChar char="Ø"/>
            </a:pPr>
            <a:r>
              <a:rPr lang="ar-MA" dirty="0" smtClean="0">
                <a:solidFill>
                  <a:srgbClr val="FF0000"/>
                </a:solidFill>
              </a:rPr>
              <a:t>الإكراه</a:t>
            </a:r>
          </a:p>
          <a:p>
            <a:pPr algn="just" rtl="1">
              <a:buFont typeface="Wingdings" pitchFamily="2" charset="2"/>
              <a:buChar char="Ø"/>
            </a:pPr>
            <a:r>
              <a:rPr lang="ar-MA" dirty="0" smtClean="0">
                <a:solidFill>
                  <a:srgbClr val="FF0000"/>
                </a:solidFill>
              </a:rPr>
              <a:t> الغبن،</a:t>
            </a:r>
          </a:p>
          <a:p>
            <a:pPr algn="just" rtl="1">
              <a:buFont typeface="Wingdings" pitchFamily="2" charset="2"/>
              <a:buChar char="Ø"/>
            </a:pPr>
            <a:r>
              <a:rPr lang="ar-MA" dirty="0" smtClean="0">
                <a:solidFill>
                  <a:srgbClr val="FF0000"/>
                </a:solidFill>
              </a:rPr>
              <a:t> حالة المرض والحالات الأخرى المشابهة.</a:t>
            </a:r>
            <a:endParaRPr lang="fr-FR" dirty="0" smtClean="0">
              <a:solidFill>
                <a:srgbClr val="FF0000"/>
              </a:solidFill>
            </a:endParaRPr>
          </a:p>
          <a:p>
            <a:pPr algn="r" rtl="1"/>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15</a:t>
            </a:fld>
            <a:endParaRPr lang="fr-F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sz="2800" b="1" dirty="0" smtClean="0">
                <a:solidFill>
                  <a:srgbClr val="0070C0"/>
                </a:solidFill>
              </a:rPr>
              <a:t>أولا: الغلط</a:t>
            </a:r>
            <a:r>
              <a:rPr lang="fr-FR" dirty="0" smtClean="0"/>
              <a:t/>
            </a:r>
            <a:br>
              <a:rPr lang="fr-FR" dirty="0" smtClean="0"/>
            </a:br>
            <a:endParaRPr lang="fr-FR" dirty="0"/>
          </a:p>
        </p:txBody>
      </p:sp>
      <p:sp>
        <p:nvSpPr>
          <p:cNvPr id="3" name="Espace réservé du contenu 2"/>
          <p:cNvSpPr>
            <a:spLocks noGrp="1"/>
          </p:cNvSpPr>
          <p:nvPr>
            <p:ph sz="quarter" idx="1"/>
          </p:nvPr>
        </p:nvSpPr>
        <p:spPr>
          <a:xfrm>
            <a:off x="539552" y="1124744"/>
            <a:ext cx="7467600" cy="4873752"/>
          </a:xfrm>
        </p:spPr>
        <p:txBody>
          <a:bodyPr/>
          <a:lstStyle/>
          <a:p>
            <a:pPr algn="r" rtl="1">
              <a:buNone/>
            </a:pPr>
            <a:r>
              <a:rPr lang="ar-MA" dirty="0" smtClean="0"/>
              <a:t> نقوم في البداية </a:t>
            </a:r>
            <a:r>
              <a:rPr lang="ar-MA" dirty="0" smtClean="0">
                <a:solidFill>
                  <a:srgbClr val="FF0000"/>
                </a:solidFill>
              </a:rPr>
              <a:t>بتعريف الغلط </a:t>
            </a:r>
            <a:r>
              <a:rPr lang="ar-MA" dirty="0" smtClean="0"/>
              <a:t>ثم </a:t>
            </a:r>
            <a:r>
              <a:rPr lang="ar-MA" dirty="0" smtClean="0">
                <a:solidFill>
                  <a:srgbClr val="FF0000"/>
                </a:solidFill>
              </a:rPr>
              <a:t>تحديد أنواعه </a:t>
            </a:r>
            <a:r>
              <a:rPr lang="ar-MA" dirty="0" smtClean="0"/>
              <a:t>و</a:t>
            </a:r>
            <a:r>
              <a:rPr lang="ar-MA" dirty="0" smtClean="0">
                <a:solidFill>
                  <a:srgbClr val="FF0000"/>
                </a:solidFill>
              </a:rPr>
              <a:t>أحكامه</a:t>
            </a:r>
            <a:r>
              <a:rPr lang="ar-MA" dirty="0" smtClean="0"/>
              <a:t> المضمنة في </a:t>
            </a:r>
            <a:r>
              <a:rPr lang="ar-MA" dirty="0" err="1" smtClean="0"/>
              <a:t>ق</a:t>
            </a:r>
            <a:r>
              <a:rPr lang="ar-MA" dirty="0" smtClean="0"/>
              <a:t> ل </a:t>
            </a:r>
            <a:r>
              <a:rPr lang="ar-MA" dirty="0" err="1" smtClean="0"/>
              <a:t>ع</a:t>
            </a:r>
            <a:r>
              <a:rPr lang="ar-MA" dirty="0" smtClean="0"/>
              <a:t>.</a:t>
            </a:r>
          </a:p>
          <a:p>
            <a:pPr algn="r" rtl="1">
              <a:buNone/>
            </a:pPr>
            <a:endParaRPr lang="fr-FR" dirty="0" smtClean="0"/>
          </a:p>
          <a:p>
            <a:pPr lvl="0" algn="r" rtl="1">
              <a:buNone/>
            </a:pPr>
            <a:r>
              <a:rPr lang="ar-MA" b="1" dirty="0" smtClean="0">
                <a:solidFill>
                  <a:srgbClr val="0070C0"/>
                </a:solidFill>
              </a:rPr>
              <a:t> 1- تعريف الغلط</a:t>
            </a:r>
            <a:endParaRPr lang="fr-FR" dirty="0" smtClean="0">
              <a:solidFill>
                <a:srgbClr val="0070C0"/>
              </a:solidFill>
            </a:endParaRPr>
          </a:p>
          <a:p>
            <a:pPr algn="just" rtl="1">
              <a:buNone/>
            </a:pPr>
            <a:r>
              <a:rPr lang="ar-MA" dirty="0" smtClean="0"/>
              <a:t>    الغلط هو </a:t>
            </a:r>
            <a:r>
              <a:rPr lang="ar-MA" dirty="0" smtClean="0">
                <a:solidFill>
                  <a:srgbClr val="FF0000"/>
                </a:solidFill>
              </a:rPr>
              <a:t>توهم</a:t>
            </a:r>
            <a:r>
              <a:rPr lang="ar-MA" dirty="0" smtClean="0"/>
              <a:t> يصور لشخص الواقع على خلاف حقيقته </a:t>
            </a:r>
            <a:r>
              <a:rPr lang="ar-MA" dirty="0" smtClean="0">
                <a:solidFill>
                  <a:srgbClr val="FF0000"/>
                </a:solidFill>
              </a:rPr>
              <a:t>ويدفعه إلى التعاقد</a:t>
            </a:r>
            <a:r>
              <a:rPr lang="ar-MA" dirty="0" smtClean="0"/>
              <a:t>، فهو تصور كاذب للواقع يؤدي بالشخص إلى إبرام عقد ما كان سيبرمه لو أدرك حقيقة الأمر أو انه كان سيتفاوض وفقا لشروط أخرى غير التي تفاوض </a:t>
            </a:r>
            <a:r>
              <a:rPr lang="ar-MA" dirty="0" err="1" smtClean="0"/>
              <a:t>بها</a:t>
            </a:r>
            <a:r>
              <a:rPr lang="ar-MA" dirty="0" smtClean="0"/>
              <a:t> تحت وطأة الغلط.</a:t>
            </a:r>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16</a:t>
            </a:fld>
            <a:endParaRPr lang="fr-F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lgn="r" rtl="1"/>
            <a:r>
              <a:rPr lang="ar-MA" sz="2800" b="1" dirty="0" smtClean="0">
                <a:solidFill>
                  <a:srgbClr val="FF0000"/>
                </a:solidFill>
              </a:rPr>
              <a:t>2- أنواع الغلط</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normAutofit/>
          </a:bodyPr>
          <a:lstStyle/>
          <a:p>
            <a:pPr algn="just" rtl="1">
              <a:buNone/>
            </a:pPr>
            <a:r>
              <a:rPr lang="ar-MA" dirty="0" smtClean="0"/>
              <a:t>   هناك</a:t>
            </a:r>
            <a:r>
              <a:rPr lang="ar-MA" dirty="0" smtClean="0">
                <a:solidFill>
                  <a:srgbClr val="FF0000"/>
                </a:solidFill>
              </a:rPr>
              <a:t> ثلاثة أنواع من الغلط</a:t>
            </a:r>
            <a:r>
              <a:rPr lang="ar-MA" dirty="0" smtClean="0"/>
              <a:t>: فهناك الغلط المانع من الرضا التي تؤدي إلى بطلان العقد بطلانا مطلقا، ومنها الغلط التي لا تؤثر لا في الإرادة ولا في العقد، ومنها حالات الغلط التي تصيب الإرادة وتجعله قابلا للإبطال.</a:t>
            </a:r>
            <a:endParaRPr lang="fr-FR" dirty="0" smtClean="0"/>
          </a:p>
          <a:p>
            <a:pPr lvl="0" algn="r" rtl="1">
              <a:buNone/>
            </a:pPr>
            <a:r>
              <a:rPr lang="ar-MA" b="1" dirty="0" smtClean="0">
                <a:solidFill>
                  <a:srgbClr val="0070C0"/>
                </a:solidFill>
              </a:rPr>
              <a:t>أ- الغلط المانع من الرضا</a:t>
            </a:r>
            <a:endParaRPr lang="fr-FR" dirty="0" smtClean="0">
              <a:solidFill>
                <a:srgbClr val="0070C0"/>
              </a:solidFill>
            </a:endParaRPr>
          </a:p>
          <a:p>
            <a:pPr algn="r" rtl="1">
              <a:buNone/>
            </a:pPr>
            <a:r>
              <a:rPr lang="ar-MA" dirty="0" smtClean="0">
                <a:solidFill>
                  <a:srgbClr val="FF0000"/>
                </a:solidFill>
              </a:rPr>
              <a:t>  الغلط المانع هو الذي يمنع قيام العقد </a:t>
            </a:r>
            <a:r>
              <a:rPr lang="ar-MA" dirty="0" smtClean="0"/>
              <a:t>لأنه يعدم الرضا، ويترتب عليه تبعا لذلك </a:t>
            </a:r>
            <a:r>
              <a:rPr lang="ar-MA" dirty="0" smtClean="0">
                <a:solidFill>
                  <a:srgbClr val="FF0000"/>
                </a:solidFill>
              </a:rPr>
              <a:t>بطلان العقد بطلانا مطلقا</a:t>
            </a:r>
            <a:r>
              <a:rPr lang="ar-MA" dirty="0" smtClean="0"/>
              <a:t>، وهذا النوع من الغلط يرد في ثلاث حالات:</a:t>
            </a:r>
            <a:endParaRPr lang="fr-FR" dirty="0" smtClean="0"/>
          </a:p>
          <a:p>
            <a:pPr lvl="0" algn="r" rtl="1">
              <a:buFont typeface="Wingdings" pitchFamily="2" charset="2"/>
              <a:buChar char="v"/>
            </a:pPr>
            <a:r>
              <a:rPr lang="ar-MA" dirty="0" smtClean="0"/>
              <a:t>الغلط في ماهية العقد، </a:t>
            </a:r>
            <a:endParaRPr lang="fr-FR" dirty="0" smtClean="0"/>
          </a:p>
          <a:p>
            <a:pPr lvl="0" algn="r" rtl="1">
              <a:buFont typeface="Wingdings" pitchFamily="2" charset="2"/>
              <a:buChar char="v"/>
            </a:pPr>
            <a:r>
              <a:rPr lang="ar-MA" dirty="0" smtClean="0"/>
              <a:t>الغلط في وجود المحل المتعاقد عليه أو في ذاتيته، </a:t>
            </a:r>
            <a:endParaRPr lang="fr-FR" dirty="0" smtClean="0"/>
          </a:p>
          <a:p>
            <a:pPr lvl="0" algn="r" rtl="1">
              <a:buFont typeface="Wingdings" pitchFamily="2" charset="2"/>
              <a:buChar char="v"/>
            </a:pPr>
            <a:r>
              <a:rPr lang="ar-MA" dirty="0" smtClean="0"/>
              <a:t>الغلط في سبب الالتزام. </a:t>
            </a:r>
            <a:endParaRPr lang="fr-FR" dirty="0" smtClean="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17</a:t>
            </a:fld>
            <a:endParaRPr lang="fr-F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lgn="r" rtl="1"/>
            <a:r>
              <a:rPr lang="ar-MA" sz="2800" b="1" dirty="0" smtClean="0">
                <a:solidFill>
                  <a:srgbClr val="0070C0"/>
                </a:solidFill>
              </a:rPr>
              <a:t>ب - الغلط غير المؤثر</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normAutofit/>
          </a:bodyPr>
          <a:lstStyle/>
          <a:p>
            <a:pPr algn="just" rtl="1">
              <a:buNone/>
            </a:pPr>
            <a:r>
              <a:rPr lang="ar-MA" dirty="0" smtClean="0"/>
              <a:t>   - الغلط غير المؤثر هو الغلط الذي </a:t>
            </a:r>
            <a:r>
              <a:rPr lang="ar-MA" dirty="0" smtClean="0">
                <a:solidFill>
                  <a:srgbClr val="FF0000"/>
                </a:solidFill>
              </a:rPr>
              <a:t>لا يؤثر في صحة العقد </a:t>
            </a:r>
            <a:r>
              <a:rPr lang="ar-MA" dirty="0" smtClean="0"/>
              <a:t>و</a:t>
            </a:r>
            <a:r>
              <a:rPr lang="ar-MA" dirty="0" smtClean="0">
                <a:solidFill>
                  <a:srgbClr val="FF0000"/>
                </a:solidFill>
              </a:rPr>
              <a:t>لا يعتبر عيبا من العيوب المؤثرة على الرضا</a:t>
            </a:r>
            <a:r>
              <a:rPr lang="ar-MA" dirty="0" smtClean="0"/>
              <a:t>، ومن حالاته ما يلي:</a:t>
            </a:r>
            <a:endParaRPr lang="fr-FR" dirty="0" smtClean="0"/>
          </a:p>
          <a:p>
            <a:pPr lvl="0" algn="just" rtl="1">
              <a:buFont typeface="Wingdings" pitchFamily="2" charset="2"/>
              <a:buChar char="v"/>
            </a:pPr>
            <a:r>
              <a:rPr lang="ar-MA" dirty="0" smtClean="0"/>
              <a:t>الغلط في صفة ثانوية وليست جوهرية للشيء محل التعاقد، </a:t>
            </a:r>
            <a:endParaRPr lang="fr-FR" dirty="0" smtClean="0"/>
          </a:p>
          <a:p>
            <a:pPr lvl="0" algn="just" rtl="1">
              <a:buFont typeface="Wingdings" pitchFamily="2" charset="2"/>
              <a:buChar char="v"/>
            </a:pPr>
            <a:r>
              <a:rPr lang="ar-MA" dirty="0" smtClean="0"/>
              <a:t>الغلط في شخص المتعاقد أو في صفة ليس لها أي اعتبار في العقد، </a:t>
            </a:r>
            <a:endParaRPr lang="fr-FR" dirty="0" smtClean="0"/>
          </a:p>
          <a:p>
            <a:pPr lvl="0" algn="just" rtl="1">
              <a:buFont typeface="Wingdings" pitchFamily="2" charset="2"/>
              <a:buChar char="v"/>
            </a:pPr>
            <a:r>
              <a:rPr lang="ar-MA" dirty="0" smtClean="0"/>
              <a:t>الغلط المادي،</a:t>
            </a:r>
            <a:endParaRPr lang="fr-FR" dirty="0" smtClean="0"/>
          </a:p>
          <a:p>
            <a:pPr lvl="0" algn="just" rtl="1">
              <a:buFont typeface="Wingdings" pitchFamily="2" charset="2"/>
              <a:buChar char="v"/>
            </a:pPr>
            <a:r>
              <a:rPr lang="ar-MA" dirty="0" smtClean="0"/>
              <a:t>الغلط في قيمة الشيء،</a:t>
            </a:r>
            <a:endParaRPr lang="fr-FR" dirty="0" smtClean="0"/>
          </a:p>
          <a:p>
            <a:pPr lvl="0" algn="just" rtl="1">
              <a:buFont typeface="Wingdings" pitchFamily="2" charset="2"/>
              <a:buChar char="v"/>
            </a:pPr>
            <a:r>
              <a:rPr lang="ar-MA" dirty="0" smtClean="0"/>
              <a:t>الغلط في الباعث على التعاقد، إذا لم يكن لها اعتبار في العقد. </a:t>
            </a:r>
            <a:endParaRPr lang="fr-FR" dirty="0" smtClean="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18</a:t>
            </a:fld>
            <a:endParaRPr lang="fr-F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ج .الغلط المسبب للإبطال</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lstStyle/>
          <a:p>
            <a:pPr algn="just" rtl="1">
              <a:buNone/>
            </a:pPr>
            <a:r>
              <a:rPr lang="ar-MA" dirty="0" smtClean="0"/>
              <a:t>   - هذا النوع من الغلط هو الذي </a:t>
            </a:r>
            <a:r>
              <a:rPr lang="ar-MA" dirty="0" smtClean="0">
                <a:solidFill>
                  <a:srgbClr val="FF0000"/>
                </a:solidFill>
              </a:rPr>
              <a:t>يفسد الرضا</a:t>
            </a:r>
            <a:r>
              <a:rPr lang="ar-MA" dirty="0" smtClean="0"/>
              <a:t>، ويترتب عنه قابلية العقد </a:t>
            </a:r>
            <a:r>
              <a:rPr lang="ar-MA" dirty="0" smtClean="0">
                <a:solidFill>
                  <a:srgbClr val="FF0000"/>
                </a:solidFill>
              </a:rPr>
              <a:t>للإبطال، </a:t>
            </a:r>
            <a:r>
              <a:rPr lang="ar-MA" dirty="0" smtClean="0"/>
              <a:t>وهو غلط يقع في حالات محددة.</a:t>
            </a:r>
            <a:endParaRPr lang="fr-FR" dirty="0" smtClean="0"/>
          </a:p>
          <a:p>
            <a:pPr algn="r" rtl="1">
              <a:buNone/>
            </a:pPr>
            <a:endParaRPr lang="fr-FR" dirty="0" smtClean="0"/>
          </a:p>
          <a:p>
            <a:pPr algn="r" rtl="1">
              <a:buNone/>
            </a:pPr>
            <a:endParaRPr lang="fr-FR" dirty="0" smtClean="0"/>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19</a:t>
            </a:fld>
            <a:endParaRPr lang="fr-F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sz="2800" dirty="0" smtClean="0">
                <a:solidFill>
                  <a:srgbClr val="FF0000"/>
                </a:solidFill>
              </a:rPr>
              <a:t>المطلب الثاني: صحة التراضي</a:t>
            </a:r>
            <a:r>
              <a:rPr lang="fr-FR" dirty="0" smtClean="0"/>
              <a:t/>
            </a:r>
            <a:br>
              <a:rPr lang="fr-FR" dirty="0" smtClean="0"/>
            </a:br>
            <a:endParaRPr lang="fr-FR" dirty="0"/>
          </a:p>
        </p:txBody>
      </p:sp>
      <p:sp>
        <p:nvSpPr>
          <p:cNvPr id="3" name="Espace réservé du contenu 2"/>
          <p:cNvSpPr>
            <a:spLocks noGrp="1"/>
          </p:cNvSpPr>
          <p:nvPr>
            <p:ph sz="quarter" idx="1"/>
          </p:nvPr>
        </p:nvSpPr>
        <p:spPr>
          <a:xfrm>
            <a:off x="457200" y="1196752"/>
            <a:ext cx="7467600" cy="5277200"/>
          </a:xfrm>
        </p:spPr>
        <p:txBody>
          <a:bodyPr/>
          <a:lstStyle/>
          <a:p>
            <a:pPr algn="just" rtl="1">
              <a:buNone/>
            </a:pPr>
            <a:r>
              <a:rPr lang="ar-MA" dirty="0" smtClean="0"/>
              <a:t>        لا</a:t>
            </a:r>
            <a:r>
              <a:rPr lang="fr-FR" dirty="0" smtClean="0"/>
              <a:t> </a:t>
            </a:r>
            <a:r>
              <a:rPr lang="ar-MA" dirty="0" smtClean="0"/>
              <a:t>يكفي لقيام العقد أن يوجد الرضا، ويتحقق التوافق بين إرادة المتعاقدين، بل يشترط في هذا الرضا:</a:t>
            </a:r>
          </a:p>
          <a:p>
            <a:pPr algn="just" rtl="1">
              <a:buNone/>
            </a:pPr>
            <a:endParaRPr lang="ar-MA" sz="1600" dirty="0" smtClean="0"/>
          </a:p>
          <a:p>
            <a:pPr algn="just" rtl="1">
              <a:buFont typeface="Wingdings" pitchFamily="2" charset="2"/>
              <a:buChar char="v"/>
            </a:pPr>
            <a:r>
              <a:rPr lang="ar-MA" dirty="0" smtClean="0"/>
              <a:t> </a:t>
            </a:r>
            <a:r>
              <a:rPr lang="ar-MA" dirty="0" smtClean="0">
                <a:solidFill>
                  <a:srgbClr val="FF0000"/>
                </a:solidFill>
              </a:rPr>
              <a:t>أن يكون صحيحا</a:t>
            </a:r>
            <a:r>
              <a:rPr lang="ar-MA" dirty="0" smtClean="0"/>
              <a:t>، أي أن يكون صادرا عن شخص متمتع بالأهلية</a:t>
            </a:r>
            <a:r>
              <a:rPr lang="fr-FR" dirty="0" smtClean="0"/>
              <a:t>.</a:t>
            </a:r>
            <a:endParaRPr lang="ar-MA" dirty="0" smtClean="0"/>
          </a:p>
          <a:p>
            <a:pPr algn="just" rtl="1">
              <a:buFont typeface="Wingdings" pitchFamily="2" charset="2"/>
              <a:buChar char="v"/>
            </a:pPr>
            <a:endParaRPr lang="ar-MA" sz="1600" dirty="0" smtClean="0"/>
          </a:p>
          <a:p>
            <a:pPr algn="just" rtl="1">
              <a:buFont typeface="Wingdings" pitchFamily="2" charset="2"/>
              <a:buChar char="v"/>
            </a:pPr>
            <a:r>
              <a:rPr lang="ar-MA" dirty="0" smtClean="0"/>
              <a:t> </a:t>
            </a:r>
            <a:r>
              <a:rPr lang="ar-MA" dirty="0" smtClean="0">
                <a:solidFill>
                  <a:srgbClr val="FF0000"/>
                </a:solidFill>
              </a:rPr>
              <a:t>أن يكون خاليا من العيوب التي تشوبه</a:t>
            </a:r>
            <a:r>
              <a:rPr lang="ar-MA" dirty="0" smtClean="0"/>
              <a:t>، والتي هي الغلط، التدليس، الإكراه، الغبن، وحالة المرض والحالات الأخرى المشابهة.</a:t>
            </a:r>
            <a:endParaRPr lang="fr-FR" dirty="0" smtClean="0"/>
          </a:p>
          <a:p>
            <a:pPr algn="r" rtl="1">
              <a:buNone/>
            </a:pPr>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2</a:t>
            </a:fld>
            <a:endParaRPr lang="fr-F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lgn="r" rtl="1"/>
            <a:r>
              <a:rPr lang="ar-MA" b="1" dirty="0" smtClean="0">
                <a:solidFill>
                  <a:srgbClr val="0070C0"/>
                </a:solidFill>
              </a:rPr>
              <a:t>3- أحكام الغلط المسبب للإبطال في القانون المغربي</a:t>
            </a:r>
            <a:endParaRPr lang="fr-FR" dirty="0">
              <a:solidFill>
                <a:srgbClr val="0070C0"/>
              </a:solidFill>
            </a:endParaRPr>
          </a:p>
        </p:txBody>
      </p:sp>
      <p:sp>
        <p:nvSpPr>
          <p:cNvPr id="3" name="Espace réservé du contenu 2"/>
          <p:cNvSpPr>
            <a:spLocks noGrp="1"/>
          </p:cNvSpPr>
          <p:nvPr>
            <p:ph sz="quarter" idx="1"/>
          </p:nvPr>
        </p:nvSpPr>
        <p:spPr/>
        <p:txBody>
          <a:bodyPr>
            <a:normAutofit/>
          </a:bodyPr>
          <a:lstStyle/>
          <a:p>
            <a:pPr algn="just" rtl="1">
              <a:buNone/>
            </a:pPr>
            <a:r>
              <a:rPr lang="ar-MA" dirty="0" smtClean="0"/>
              <a:t>   نظم المشرع المغربي الغلط كعيب للرضا في الفصول من 39 إلى 45 من </a:t>
            </a:r>
            <a:r>
              <a:rPr lang="ar-MA" dirty="0" err="1" smtClean="0"/>
              <a:t>ق</a:t>
            </a:r>
            <a:r>
              <a:rPr lang="ar-MA" dirty="0" smtClean="0"/>
              <a:t> ل </a:t>
            </a:r>
            <a:r>
              <a:rPr lang="ar-MA" dirty="0" err="1" smtClean="0"/>
              <a:t>ع</a:t>
            </a:r>
            <a:r>
              <a:rPr lang="ar-MA" dirty="0" smtClean="0"/>
              <a:t>. حيث تناول:</a:t>
            </a:r>
          </a:p>
          <a:p>
            <a:pPr algn="just" rtl="1">
              <a:buFont typeface="Wingdings" pitchFamily="2" charset="2"/>
              <a:buChar char="v"/>
            </a:pPr>
            <a:r>
              <a:rPr lang="ar-MA" dirty="0" smtClean="0">
                <a:solidFill>
                  <a:srgbClr val="FF0000"/>
                </a:solidFill>
              </a:rPr>
              <a:t> الغلط في القانون،</a:t>
            </a:r>
          </a:p>
          <a:p>
            <a:pPr algn="just" rtl="1">
              <a:buFont typeface="Wingdings" pitchFamily="2" charset="2"/>
              <a:buChar char="v"/>
            </a:pPr>
            <a:r>
              <a:rPr lang="ar-MA" dirty="0" smtClean="0">
                <a:solidFill>
                  <a:srgbClr val="FF0000"/>
                </a:solidFill>
              </a:rPr>
              <a:t>الغلط في مادة الشيء المتعاقد عليه،</a:t>
            </a:r>
          </a:p>
          <a:p>
            <a:pPr algn="just" rtl="1">
              <a:buFont typeface="Wingdings" pitchFamily="2" charset="2"/>
              <a:buChar char="v"/>
            </a:pPr>
            <a:r>
              <a:rPr lang="ar-MA" dirty="0" smtClean="0">
                <a:solidFill>
                  <a:srgbClr val="FF0000"/>
                </a:solidFill>
              </a:rPr>
              <a:t> الغلط في شخص المتعاقد،</a:t>
            </a:r>
          </a:p>
          <a:p>
            <a:pPr algn="just" rtl="1">
              <a:buFont typeface="Wingdings" pitchFamily="2" charset="2"/>
              <a:buChar char="v"/>
            </a:pPr>
            <a:r>
              <a:rPr lang="ar-MA" dirty="0" smtClean="0">
                <a:solidFill>
                  <a:srgbClr val="FF0000"/>
                </a:solidFill>
              </a:rPr>
              <a:t>الغلط الذي يقع من الوسيط.</a:t>
            </a:r>
            <a:endParaRPr lang="fr-FR" dirty="0" smtClean="0">
              <a:solidFill>
                <a:srgbClr val="FF0000"/>
              </a:solidFill>
            </a:endParaRPr>
          </a:p>
          <a:p>
            <a:pPr algn="r" rtl="1"/>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20</a:t>
            </a:fld>
            <a:endParaRPr lang="fr-F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الحالة الأولى: الغلط في القانون</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normAutofit/>
          </a:bodyPr>
          <a:lstStyle/>
          <a:p>
            <a:pPr algn="just" rtl="1">
              <a:buNone/>
            </a:pPr>
            <a:r>
              <a:rPr lang="ar-MA" dirty="0" smtClean="0"/>
              <a:t>           يقصد بالغلط في القانون </a:t>
            </a:r>
            <a:r>
              <a:rPr lang="ar-MA" dirty="0" smtClean="0">
                <a:solidFill>
                  <a:srgbClr val="FF0000"/>
                </a:solidFill>
              </a:rPr>
              <a:t>سوء فهم المتعاقد لقاعدة قانونية</a:t>
            </a:r>
            <a:r>
              <a:rPr lang="ar-MA" dirty="0" smtClean="0"/>
              <a:t>، وإما </a:t>
            </a:r>
            <a:r>
              <a:rPr lang="ar-MA" dirty="0" smtClean="0">
                <a:solidFill>
                  <a:srgbClr val="FF0000"/>
                </a:solidFill>
              </a:rPr>
              <a:t>اعتقاده بوجود قاعدة قانونية غير موجودة في الواقع</a:t>
            </a:r>
            <a:r>
              <a:rPr lang="ar-MA" dirty="0" smtClean="0"/>
              <a:t>، </a:t>
            </a:r>
            <a:r>
              <a:rPr lang="ar-MA" dirty="0" smtClean="0">
                <a:solidFill>
                  <a:srgbClr val="FF0000"/>
                </a:solidFill>
              </a:rPr>
              <a:t>وإما جهل المتعاقد بوجود قاعدة قانونية </a:t>
            </a:r>
            <a:r>
              <a:rPr lang="ar-MA" dirty="0" smtClean="0"/>
              <a:t>.</a:t>
            </a:r>
          </a:p>
          <a:p>
            <a:pPr algn="just" rtl="1">
              <a:buNone/>
            </a:pPr>
            <a:endParaRPr lang="fr-FR" dirty="0" smtClean="0"/>
          </a:p>
          <a:p>
            <a:pPr algn="just" rtl="1">
              <a:buNone/>
            </a:pPr>
            <a:r>
              <a:rPr lang="ar-MA" dirty="0" smtClean="0"/>
              <a:t>       الغاية من </a:t>
            </a:r>
            <a:r>
              <a:rPr lang="ar-MA" dirty="0" smtClean="0">
                <a:solidFill>
                  <a:srgbClr val="FF0000"/>
                </a:solidFill>
              </a:rPr>
              <a:t>التمسك بالغلط في القانون </a:t>
            </a:r>
            <a:r>
              <a:rPr lang="ar-MA" dirty="0" smtClean="0"/>
              <a:t>كوسيلة لإبطال التصرف القانوني هو </a:t>
            </a:r>
            <a:r>
              <a:rPr lang="ar-MA" dirty="0" smtClean="0">
                <a:solidFill>
                  <a:srgbClr val="FF0000"/>
                </a:solidFill>
              </a:rPr>
              <a:t>تطبيق المقتضيات القانونية الجاري بها العمل</a:t>
            </a:r>
            <a:r>
              <a:rPr lang="ar-MA" dirty="0" smtClean="0"/>
              <a:t>، أما </a:t>
            </a:r>
            <a:r>
              <a:rPr lang="ar-MA" dirty="0" smtClean="0">
                <a:solidFill>
                  <a:srgbClr val="FF0000"/>
                </a:solidFill>
              </a:rPr>
              <a:t>مبدأ عدم جواز الاعتذار بجهل القانون، </a:t>
            </a:r>
            <a:r>
              <a:rPr lang="ar-MA" dirty="0" smtClean="0"/>
              <a:t>غايته </a:t>
            </a:r>
            <a:r>
              <a:rPr lang="ar-MA" dirty="0" smtClean="0">
                <a:solidFill>
                  <a:srgbClr val="FF0000"/>
                </a:solidFill>
              </a:rPr>
              <a:t>التهرب من تطبيق القانون </a:t>
            </a:r>
            <a:r>
              <a:rPr lang="ar-MA" dirty="0" smtClean="0"/>
              <a:t>في حقه بحجة جهله لأحكامه أو لعدم علمه بصدوره.</a:t>
            </a:r>
            <a:endParaRPr lang="fr-FR" dirty="0" smtClean="0"/>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21</a:t>
            </a:fld>
            <a:endParaRPr lang="fr-F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normAutofit/>
          </a:bodyPr>
          <a:lstStyle/>
          <a:p>
            <a:pPr algn="r" rtl="1">
              <a:buNone/>
            </a:pPr>
            <a:r>
              <a:rPr lang="ar-MA" dirty="0" smtClean="0"/>
              <a:t>    يشترط المشرع المغربي لتخويل الإبطال بسبب الغلط في القانون، ثلاث شروط:</a:t>
            </a:r>
          </a:p>
          <a:p>
            <a:pPr algn="r" rtl="1">
              <a:buNone/>
            </a:pPr>
            <a:endParaRPr lang="fr-FR" dirty="0" smtClean="0"/>
          </a:p>
          <a:p>
            <a:pPr algn="r" rtl="1">
              <a:buNone/>
            </a:pPr>
            <a:r>
              <a:rPr lang="ar-MA" b="1" dirty="0" smtClean="0">
                <a:solidFill>
                  <a:srgbClr val="FF0000"/>
                </a:solidFill>
              </a:rPr>
              <a:t>الشرط الأول:</a:t>
            </a:r>
            <a:r>
              <a:rPr lang="ar-MA" dirty="0" smtClean="0">
                <a:solidFill>
                  <a:srgbClr val="FF0000"/>
                </a:solidFill>
              </a:rPr>
              <a:t> </a:t>
            </a:r>
            <a:r>
              <a:rPr lang="ar-MA" dirty="0" smtClean="0"/>
              <a:t>أن يكون الغلط في القانون هو الدافع الأساسي للتعاقد</a:t>
            </a:r>
            <a:endParaRPr lang="fr-FR" dirty="0" smtClean="0"/>
          </a:p>
          <a:p>
            <a:pPr algn="r" rtl="1">
              <a:buNone/>
            </a:pPr>
            <a:r>
              <a:rPr lang="ar-MA" b="1" dirty="0" smtClean="0">
                <a:solidFill>
                  <a:srgbClr val="FF0000"/>
                </a:solidFill>
              </a:rPr>
              <a:t>الشرط الثاني:</a:t>
            </a:r>
            <a:r>
              <a:rPr lang="ar-MA" dirty="0" smtClean="0">
                <a:solidFill>
                  <a:srgbClr val="FF0000"/>
                </a:solidFill>
              </a:rPr>
              <a:t> </a:t>
            </a:r>
            <a:r>
              <a:rPr lang="ar-MA" dirty="0" smtClean="0"/>
              <a:t>يكون الغلط مما يعذر عنه، </a:t>
            </a:r>
            <a:endParaRPr lang="fr-FR" dirty="0" smtClean="0"/>
          </a:p>
          <a:p>
            <a:pPr algn="r" rtl="1">
              <a:buNone/>
            </a:pPr>
            <a:r>
              <a:rPr lang="ar-MA" b="1" dirty="0" smtClean="0">
                <a:solidFill>
                  <a:srgbClr val="FF0000"/>
                </a:solidFill>
              </a:rPr>
              <a:t>الشرط الثالث:</a:t>
            </a:r>
            <a:r>
              <a:rPr lang="ar-MA" dirty="0" smtClean="0">
                <a:solidFill>
                  <a:srgbClr val="FF0000"/>
                </a:solidFill>
              </a:rPr>
              <a:t> </a:t>
            </a:r>
            <a:r>
              <a:rPr lang="ar-MA" dirty="0" smtClean="0"/>
              <a:t>عدم وجود نص قانوني يحول دون الإبطال, </a:t>
            </a:r>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22</a:t>
            </a:fld>
            <a:endParaRPr lang="fr-F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الحالة الثانية: الغلط في الشيء</a:t>
            </a:r>
            <a:r>
              <a:rPr lang="fr-FR" dirty="0" smtClean="0"/>
              <a:t/>
            </a:r>
            <a:br>
              <a:rPr lang="fr-FR" dirty="0" smtClean="0"/>
            </a:br>
            <a:endParaRPr lang="fr-FR" dirty="0"/>
          </a:p>
        </p:txBody>
      </p:sp>
      <p:sp>
        <p:nvSpPr>
          <p:cNvPr id="3" name="Espace réservé du contenu 2"/>
          <p:cNvSpPr>
            <a:spLocks noGrp="1"/>
          </p:cNvSpPr>
          <p:nvPr>
            <p:ph sz="quarter" idx="1"/>
          </p:nvPr>
        </p:nvSpPr>
        <p:spPr>
          <a:xfrm>
            <a:off x="755576" y="1052736"/>
            <a:ext cx="7467600" cy="4873752"/>
          </a:xfrm>
        </p:spPr>
        <p:txBody>
          <a:bodyPr>
            <a:normAutofit/>
          </a:bodyPr>
          <a:lstStyle/>
          <a:p>
            <a:pPr algn="just" rtl="1">
              <a:buNone/>
            </a:pPr>
            <a:r>
              <a:rPr lang="ar-MA" dirty="0" smtClean="0"/>
              <a:t>    - نص الفصل 41 على أن الغلط يخول الإبطال: "إذا وقع في ذات الشيء أو في نوعه أو في صفة فيه كانت هي السبب الدافع إلى الرضا". </a:t>
            </a:r>
            <a:endParaRPr lang="fr-FR" dirty="0" smtClean="0"/>
          </a:p>
          <a:p>
            <a:pPr algn="just" rtl="1">
              <a:buNone/>
            </a:pPr>
            <a:r>
              <a:rPr lang="ar-MA" dirty="0" smtClean="0"/>
              <a:t>  - المقصود </a:t>
            </a:r>
            <a:r>
              <a:rPr lang="ar-MA" dirty="0" smtClean="0">
                <a:solidFill>
                  <a:srgbClr val="FF0000"/>
                </a:solidFill>
              </a:rPr>
              <a:t>بمادة الشيء، </a:t>
            </a:r>
            <a:r>
              <a:rPr lang="ar-MA" dirty="0" smtClean="0"/>
              <a:t>مجموع العناصر الذاتية المميزة للشيء محل التعاقد. </a:t>
            </a:r>
            <a:endParaRPr lang="fr-FR" dirty="0" smtClean="0"/>
          </a:p>
          <a:p>
            <a:pPr algn="just" rtl="1">
              <a:buNone/>
            </a:pPr>
            <a:r>
              <a:rPr lang="ar-MA" dirty="0" smtClean="0"/>
              <a:t>  - </a:t>
            </a:r>
            <a:r>
              <a:rPr lang="ar-MA" dirty="0" smtClean="0">
                <a:solidFill>
                  <a:srgbClr val="FF0000"/>
                </a:solidFill>
              </a:rPr>
              <a:t>الغلط في نوع الشيء </a:t>
            </a:r>
            <a:r>
              <a:rPr lang="ar-MA" dirty="0" smtClean="0"/>
              <a:t>يقصد </a:t>
            </a:r>
            <a:r>
              <a:rPr lang="ar-MA" dirty="0" err="1" smtClean="0"/>
              <a:t>به</a:t>
            </a:r>
            <a:r>
              <a:rPr lang="ar-MA" dirty="0" smtClean="0"/>
              <a:t> مجموع الصفات الأساسية التي تتميز </a:t>
            </a:r>
            <a:r>
              <a:rPr lang="ar-MA" dirty="0" err="1" smtClean="0"/>
              <a:t>بها</a:t>
            </a:r>
            <a:r>
              <a:rPr lang="ar-MA" dirty="0" smtClean="0"/>
              <a:t> الأشياء </a:t>
            </a:r>
            <a:r>
              <a:rPr lang="ar-MA" dirty="0" err="1" smtClean="0"/>
              <a:t>ببعضها</a:t>
            </a:r>
            <a:r>
              <a:rPr lang="ar-MA" dirty="0" smtClean="0"/>
              <a:t> عن بعض.</a:t>
            </a:r>
          </a:p>
          <a:p>
            <a:pPr algn="just" rtl="1">
              <a:buNone/>
            </a:pPr>
            <a:r>
              <a:rPr lang="ar-MA" dirty="0" smtClean="0"/>
              <a:t> - </a:t>
            </a:r>
            <a:r>
              <a:rPr lang="ar-MA" dirty="0" smtClean="0">
                <a:solidFill>
                  <a:srgbClr val="FF0000"/>
                </a:solidFill>
              </a:rPr>
              <a:t>الغلط في صفة الشيء </a:t>
            </a:r>
            <a:r>
              <a:rPr lang="ar-MA" dirty="0" smtClean="0"/>
              <a:t>أي عندما يكون الغلط في صفة جوهرية للشيء. </a:t>
            </a:r>
          </a:p>
          <a:p>
            <a:pPr algn="just" rtl="1">
              <a:buNone/>
            </a:pPr>
            <a:endParaRPr lang="fr-FR" dirty="0" smtClean="0"/>
          </a:p>
          <a:p>
            <a:pPr algn="just" rtl="1">
              <a:buNone/>
            </a:pPr>
            <a:r>
              <a:rPr lang="ar-MA" dirty="0" smtClean="0"/>
              <a:t>   على أن استقرار </a:t>
            </a:r>
            <a:r>
              <a:rPr lang="ar-MA" dirty="0" smtClean="0">
                <a:solidFill>
                  <a:srgbClr val="FF0000"/>
                </a:solidFill>
              </a:rPr>
              <a:t>المعاملات</a:t>
            </a:r>
            <a:r>
              <a:rPr lang="ar-MA" dirty="0" smtClean="0"/>
              <a:t> و</a:t>
            </a:r>
            <a:r>
              <a:rPr lang="ar-MA" dirty="0" smtClean="0">
                <a:solidFill>
                  <a:srgbClr val="FF0000"/>
                </a:solidFill>
              </a:rPr>
              <a:t>حماية المتعاقد الآخر</a:t>
            </a:r>
            <a:r>
              <a:rPr lang="ar-MA" dirty="0" smtClean="0"/>
              <a:t>، فقد جنحت التقنينات الحديثة إلى إبطال العقد للغلط في الشيء </a:t>
            </a:r>
            <a:r>
              <a:rPr lang="ar-MA" dirty="0" smtClean="0">
                <a:solidFill>
                  <a:srgbClr val="FF0000"/>
                </a:solidFill>
              </a:rPr>
              <a:t>في الحالة التي يكون فيها الغلط مشتركا أو كان المتعاقد الآخر سيء النية.</a:t>
            </a:r>
            <a:endParaRPr lang="fr-FR" dirty="0" smtClean="0">
              <a:solidFill>
                <a:srgbClr val="FF0000"/>
              </a:solidFill>
            </a:endParaRPr>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23</a:t>
            </a:fld>
            <a:endParaRPr lang="fr-F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MA" b="1" dirty="0" smtClean="0">
                <a:solidFill>
                  <a:srgbClr val="0070C0"/>
                </a:solidFill>
              </a:rPr>
              <a:t>الحالة الثالثة: الغلط في شخص المتعاقد</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normAutofit/>
          </a:bodyPr>
          <a:lstStyle/>
          <a:p>
            <a:pPr algn="just" rtl="1">
              <a:buNone/>
            </a:pPr>
            <a:r>
              <a:rPr lang="fr-FR" dirty="0" smtClean="0"/>
              <a:t>    </a:t>
            </a:r>
            <a:r>
              <a:rPr lang="ar-MA" dirty="0" err="1" smtClean="0"/>
              <a:t>ينص</a:t>
            </a:r>
            <a:r>
              <a:rPr lang="ar-MA" dirty="0" smtClean="0"/>
              <a:t> الفصل 42 من </a:t>
            </a:r>
            <a:r>
              <a:rPr lang="ar-MA" dirty="0" err="1" smtClean="0"/>
              <a:t>ق</a:t>
            </a:r>
            <a:r>
              <a:rPr lang="ar-MA" dirty="0" smtClean="0"/>
              <a:t> ل </a:t>
            </a:r>
            <a:r>
              <a:rPr lang="ar-MA" dirty="0" err="1" smtClean="0"/>
              <a:t>ع</a:t>
            </a:r>
            <a:r>
              <a:rPr lang="ar-MA" dirty="0" smtClean="0"/>
              <a:t>  على أن: "الغلط الواقع على </a:t>
            </a:r>
            <a:r>
              <a:rPr lang="ar-MA" dirty="0" smtClean="0">
                <a:solidFill>
                  <a:srgbClr val="FF0000"/>
                </a:solidFill>
              </a:rPr>
              <a:t>شخص أحد المتعاقدين</a:t>
            </a:r>
            <a:r>
              <a:rPr lang="ar-MA" dirty="0" smtClean="0"/>
              <a:t> أو على </a:t>
            </a:r>
            <a:r>
              <a:rPr lang="ar-MA" dirty="0" smtClean="0">
                <a:solidFill>
                  <a:srgbClr val="FF0000"/>
                </a:solidFill>
              </a:rPr>
              <a:t>صفته</a:t>
            </a:r>
            <a:r>
              <a:rPr lang="ar-MA" dirty="0" smtClean="0"/>
              <a:t> لا يخول الفسخ إلا إذا كان هذا الشخص أو هذه الصفة أحد الأسباب الدافعة إلى صدور الرضا من المتعاقد الآخر". </a:t>
            </a:r>
            <a:endParaRPr lang="fr-FR" dirty="0" smtClean="0"/>
          </a:p>
          <a:p>
            <a:pPr algn="just" rtl="1">
              <a:buNone/>
            </a:pPr>
            <a:r>
              <a:rPr lang="ar-MA" dirty="0" smtClean="0"/>
              <a:t>-</a:t>
            </a:r>
            <a:r>
              <a:rPr lang="fr-FR" dirty="0" smtClean="0"/>
              <a:t>    </a:t>
            </a:r>
            <a:r>
              <a:rPr lang="ar-MA" dirty="0" smtClean="0"/>
              <a:t>وبناء على هذا النص فإن الغلط في </a:t>
            </a:r>
            <a:r>
              <a:rPr lang="ar-MA" dirty="0" smtClean="0">
                <a:solidFill>
                  <a:srgbClr val="FF0000"/>
                </a:solidFill>
              </a:rPr>
              <a:t>ذاتية المتعاقد </a:t>
            </a:r>
            <a:r>
              <a:rPr lang="ar-MA" dirty="0" smtClean="0"/>
              <a:t>قد يخول إبطال العقد إذا كانت هذه محل اعتبار في العقد،</a:t>
            </a:r>
            <a:endParaRPr lang="fr-FR" dirty="0" smtClean="0"/>
          </a:p>
          <a:p>
            <a:pPr algn="just" rtl="1">
              <a:buNone/>
            </a:pPr>
            <a:r>
              <a:rPr lang="ar-MA" dirty="0" smtClean="0"/>
              <a:t> -</a:t>
            </a:r>
            <a:r>
              <a:rPr lang="fr-FR" dirty="0" smtClean="0"/>
              <a:t>   </a:t>
            </a:r>
            <a:r>
              <a:rPr lang="ar-MA" dirty="0" smtClean="0"/>
              <a:t>كما أن الغلط يخول الإبطال عندما يقع على </a:t>
            </a:r>
            <a:r>
              <a:rPr lang="ar-MA" dirty="0" smtClean="0">
                <a:solidFill>
                  <a:srgbClr val="FF0000"/>
                </a:solidFill>
              </a:rPr>
              <a:t>صفة جوهرية من صفات المتعاقد</a:t>
            </a:r>
            <a:r>
              <a:rPr lang="ar-MA" dirty="0" smtClean="0"/>
              <a:t> كانت هي السبب الدافع إلى التعاقد، </a:t>
            </a:r>
            <a:endParaRPr lang="fr-FR" dirty="0" smtClean="0"/>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24</a:t>
            </a:fld>
            <a:endParaRPr lang="fr-F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الحالة الرابعة: الغلط الواقع من الوسيط</a:t>
            </a:r>
            <a:r>
              <a:rPr lang="fr-FR" dirty="0" smtClean="0"/>
              <a:t/>
            </a:r>
            <a:br>
              <a:rPr lang="fr-FR" dirty="0" smtClean="0"/>
            </a:br>
            <a:endParaRPr lang="fr-FR" dirty="0"/>
          </a:p>
        </p:txBody>
      </p:sp>
      <p:sp>
        <p:nvSpPr>
          <p:cNvPr id="3" name="Espace réservé du contenu 2"/>
          <p:cNvSpPr>
            <a:spLocks noGrp="1"/>
          </p:cNvSpPr>
          <p:nvPr>
            <p:ph sz="quarter" idx="1"/>
          </p:nvPr>
        </p:nvSpPr>
        <p:spPr>
          <a:xfrm>
            <a:off x="611560" y="1124744"/>
            <a:ext cx="7467600" cy="4873752"/>
          </a:xfrm>
        </p:spPr>
        <p:txBody>
          <a:bodyPr>
            <a:normAutofit/>
          </a:bodyPr>
          <a:lstStyle/>
          <a:p>
            <a:pPr algn="just" rtl="1">
              <a:buNone/>
            </a:pPr>
            <a:r>
              <a:rPr lang="ar-MA" dirty="0" smtClean="0"/>
              <a:t>    - إذا وقع هذا الوسيط في غلط </a:t>
            </a:r>
            <a:r>
              <a:rPr lang="ar-MA" dirty="0" smtClean="0">
                <a:solidFill>
                  <a:srgbClr val="FF0000"/>
                </a:solidFill>
              </a:rPr>
              <a:t>تناول الشيء </a:t>
            </a:r>
            <a:r>
              <a:rPr lang="ar-MA" dirty="0" smtClean="0"/>
              <a:t>أو </a:t>
            </a:r>
            <a:r>
              <a:rPr lang="ar-MA" dirty="0" smtClean="0">
                <a:solidFill>
                  <a:srgbClr val="FF0000"/>
                </a:solidFill>
              </a:rPr>
              <a:t>تناول الشخص</a:t>
            </a:r>
            <a:r>
              <a:rPr lang="ar-MA" dirty="0" smtClean="0"/>
              <a:t>، فإن المتعاقد الذي استخدم الوسيط أن يعتد بهذا الغلط كما لو كان وقع هو نفسه فيه.</a:t>
            </a:r>
            <a:endParaRPr lang="fr-FR" dirty="0" smtClean="0"/>
          </a:p>
          <a:p>
            <a:pPr algn="just" rtl="1">
              <a:buNone/>
            </a:pPr>
            <a:r>
              <a:rPr lang="ar-MA" dirty="0" smtClean="0"/>
              <a:t>  - يكون للمتضرر الحق في الرجوع بالتعويض على هذا الوسيط طبقا للقواعد العامة الخاصة بالمسؤولية التقصيرية.</a:t>
            </a:r>
          </a:p>
          <a:p>
            <a:pPr algn="just" rtl="1">
              <a:buNone/>
            </a:pPr>
            <a:endParaRPr lang="fr-FR" dirty="0" smtClean="0"/>
          </a:p>
          <a:p>
            <a:pPr algn="just" rtl="1">
              <a:buNone/>
            </a:pPr>
            <a:r>
              <a:rPr lang="ar-MA" dirty="0" smtClean="0"/>
              <a:t> -قد تكون </a:t>
            </a:r>
            <a:r>
              <a:rPr lang="ar-MA" dirty="0" smtClean="0">
                <a:solidFill>
                  <a:srgbClr val="FF0000"/>
                </a:solidFill>
              </a:rPr>
              <a:t>مصلحة البريد هي المسؤولة عن وقوع الغلط </a:t>
            </a:r>
            <a:r>
              <a:rPr lang="ar-MA" dirty="0" smtClean="0"/>
              <a:t>نتيجة خطأ وقعت فيه، وعندئذ تكون </a:t>
            </a:r>
            <a:r>
              <a:rPr lang="ar-MA" dirty="0" smtClean="0">
                <a:solidFill>
                  <a:srgbClr val="FF0000"/>
                </a:solidFill>
              </a:rPr>
              <a:t>ملزمة بأداء التعويض </a:t>
            </a:r>
            <a:r>
              <a:rPr lang="ar-MA" dirty="0" smtClean="0"/>
              <a:t>عن الضرر اللاحق بالمتعاقد.</a:t>
            </a:r>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25</a:t>
            </a:fld>
            <a:endParaRPr lang="fr-F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ثانيا: التدليس</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lstStyle/>
          <a:p>
            <a:pPr lvl="0" algn="just" rtl="1">
              <a:buNone/>
            </a:pPr>
            <a:r>
              <a:rPr lang="fr-FR" b="1" dirty="0" smtClean="0"/>
              <a:t> -1  </a:t>
            </a:r>
            <a:r>
              <a:rPr lang="ar-MA" b="1" dirty="0" smtClean="0"/>
              <a:t>تعريف التدليس</a:t>
            </a:r>
            <a:endParaRPr lang="fr-FR" dirty="0" smtClean="0"/>
          </a:p>
          <a:p>
            <a:pPr algn="just" rtl="1">
              <a:buNone/>
            </a:pPr>
            <a:r>
              <a:rPr lang="fr-FR" dirty="0" smtClean="0">
                <a:solidFill>
                  <a:srgbClr val="FF0000"/>
                </a:solidFill>
              </a:rPr>
              <a:t>  </a:t>
            </a:r>
            <a:r>
              <a:rPr lang="ar-MA" dirty="0" smtClean="0">
                <a:solidFill>
                  <a:srgbClr val="FF0000"/>
                </a:solidFill>
              </a:rPr>
              <a:t>التدليس</a:t>
            </a:r>
            <a:r>
              <a:rPr lang="ar-MA" dirty="0" smtClean="0"/>
              <a:t> هو استعمال وسائل احتيالية بهدف إيقاع المتعاقد الآخر في غلط يدفعه إلى التعاقد</a:t>
            </a:r>
            <a:r>
              <a:rPr lang="fr-FR" dirty="0" smtClean="0"/>
              <a:t>.</a:t>
            </a:r>
            <a:r>
              <a:rPr lang="ar-MA" dirty="0" smtClean="0"/>
              <a:t> </a:t>
            </a:r>
          </a:p>
          <a:p>
            <a:pPr algn="just" rtl="1">
              <a:buNone/>
            </a:pPr>
            <a:endParaRPr lang="fr-FR" dirty="0" smtClean="0"/>
          </a:p>
          <a:p>
            <a:pPr algn="just" rtl="1">
              <a:buNone/>
            </a:pPr>
            <a:r>
              <a:rPr lang="fr-FR" dirty="0" smtClean="0"/>
              <a:t>  </a:t>
            </a:r>
            <a:r>
              <a:rPr lang="ar-MA" dirty="0" smtClean="0"/>
              <a:t>فالمتعاقد تحت وطأة التدليس </a:t>
            </a:r>
            <a:r>
              <a:rPr lang="ar-MA" dirty="0" smtClean="0">
                <a:solidFill>
                  <a:srgbClr val="FF0000"/>
                </a:solidFill>
              </a:rPr>
              <a:t>إنما يتعاقد تحت تأثير الوهم</a:t>
            </a:r>
            <a:r>
              <a:rPr lang="ar-MA" dirty="0" smtClean="0"/>
              <a:t> الذي أثاره في ذهنه المدلس، فتكون إرادته بذلك معيبة، والعيب الذي يشوبها هو </a:t>
            </a:r>
            <a:r>
              <a:rPr lang="ar-MA" dirty="0" smtClean="0">
                <a:solidFill>
                  <a:srgbClr val="FF0000"/>
                </a:solidFill>
              </a:rPr>
              <a:t>الغلط الذي ولده التدليس, </a:t>
            </a:r>
            <a:endParaRPr lang="fr-FR" dirty="0" smtClean="0">
              <a:solidFill>
                <a:srgbClr val="FF0000"/>
              </a:solidFill>
            </a:endParaRPr>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26</a:t>
            </a:fld>
            <a:endParaRPr lang="fr-F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lgn="r" rtl="1"/>
            <a:r>
              <a:rPr lang="fr-FR" b="1" dirty="0" smtClean="0">
                <a:solidFill>
                  <a:srgbClr val="0070C0"/>
                </a:solidFill>
              </a:rPr>
              <a:t> - 2</a:t>
            </a:r>
            <a:r>
              <a:rPr lang="ar-MA" b="1" dirty="0" smtClean="0">
                <a:solidFill>
                  <a:srgbClr val="0070C0"/>
                </a:solidFill>
              </a:rPr>
              <a:t>تمييز التدليس عن بعض المفاهيم المشابهة</a:t>
            </a:r>
            <a:r>
              <a:rPr lang="fr-FR" dirty="0" smtClean="0"/>
              <a:t/>
            </a:r>
            <a:br>
              <a:rPr lang="fr-FR" dirty="0" smtClean="0"/>
            </a:br>
            <a:endParaRPr lang="fr-FR" dirty="0"/>
          </a:p>
        </p:txBody>
      </p:sp>
      <p:sp>
        <p:nvSpPr>
          <p:cNvPr id="3" name="Espace réservé du contenu 2"/>
          <p:cNvSpPr>
            <a:spLocks noGrp="1"/>
          </p:cNvSpPr>
          <p:nvPr>
            <p:ph sz="quarter" idx="1"/>
          </p:nvPr>
        </p:nvSpPr>
        <p:spPr>
          <a:xfrm>
            <a:off x="683568" y="1124744"/>
            <a:ext cx="7467600" cy="4873752"/>
          </a:xfrm>
        </p:spPr>
        <p:txBody>
          <a:bodyPr>
            <a:normAutofit/>
          </a:bodyPr>
          <a:lstStyle/>
          <a:p>
            <a:pPr lvl="0" algn="just" rtl="1">
              <a:buNone/>
            </a:pPr>
            <a:r>
              <a:rPr lang="fr-FR" b="1" dirty="0" smtClean="0"/>
              <a:t>-1   </a:t>
            </a:r>
            <a:r>
              <a:rPr lang="ar-MA" b="1" dirty="0" smtClean="0"/>
              <a:t>تمييز التدليس عن الغلط</a:t>
            </a:r>
            <a:endParaRPr lang="fr-FR" dirty="0" smtClean="0"/>
          </a:p>
          <a:p>
            <a:pPr algn="just" rtl="1">
              <a:buNone/>
            </a:pPr>
            <a:r>
              <a:rPr lang="fr-FR" dirty="0" smtClean="0"/>
              <a:t>   </a:t>
            </a:r>
            <a:r>
              <a:rPr lang="ar-MA" dirty="0" smtClean="0"/>
              <a:t> أن المتعاقد في كل منهما يحمل على المتعاقد تحت تأثير وهم يتولد في ذهنه، </a:t>
            </a:r>
            <a:r>
              <a:rPr lang="ar-MA" dirty="0" smtClean="0">
                <a:solidFill>
                  <a:srgbClr val="FF0000"/>
                </a:solidFill>
              </a:rPr>
              <a:t>فالوهم إذن هو السبب الدافع إلى التعاقد في كل من الغلط والتدليس,</a:t>
            </a:r>
            <a:endParaRPr lang="fr-FR" dirty="0" smtClean="0"/>
          </a:p>
          <a:p>
            <a:pPr algn="just" rtl="1">
              <a:buNone/>
            </a:pPr>
            <a:r>
              <a:rPr lang="ar-MA" dirty="0" smtClean="0"/>
              <a:t>-</a:t>
            </a:r>
            <a:r>
              <a:rPr lang="fr-FR" dirty="0" smtClean="0"/>
              <a:t>   </a:t>
            </a:r>
            <a:r>
              <a:rPr lang="ar-MA" dirty="0" smtClean="0"/>
              <a:t>يتميز الغلط عن التدليس في</a:t>
            </a:r>
            <a:r>
              <a:rPr lang="fr-FR" dirty="0" smtClean="0"/>
              <a:t> </a:t>
            </a:r>
            <a:r>
              <a:rPr lang="ar-MA" dirty="0" smtClean="0"/>
              <a:t>أمرين:</a:t>
            </a:r>
          </a:p>
          <a:p>
            <a:pPr algn="just" rtl="1">
              <a:buFont typeface="Wingdings" pitchFamily="2" charset="2"/>
              <a:buChar char="v"/>
            </a:pPr>
            <a:r>
              <a:rPr lang="ar-MA" dirty="0" smtClean="0"/>
              <a:t>  أن المتعاقد في حالة الغلط يقع فيه من </a:t>
            </a:r>
            <a:r>
              <a:rPr lang="ar-MA" dirty="0" smtClean="0">
                <a:solidFill>
                  <a:srgbClr val="FF0000"/>
                </a:solidFill>
              </a:rPr>
              <a:t>تلقاء نفسه </a:t>
            </a:r>
            <a:r>
              <a:rPr lang="ar-MA" dirty="0" smtClean="0"/>
              <a:t>دون أن يتعمد أحد إيقاعه فيه، بينما في حالة التدليس فإن الغلط يقع فيه المتعاقد </a:t>
            </a:r>
            <a:r>
              <a:rPr lang="ar-MA" dirty="0" smtClean="0">
                <a:solidFill>
                  <a:srgbClr val="FF0000"/>
                </a:solidFill>
              </a:rPr>
              <a:t>بفعل من المدلس</a:t>
            </a:r>
            <a:r>
              <a:rPr lang="ar-MA" dirty="0" smtClean="0"/>
              <a:t>.</a:t>
            </a:r>
            <a:endParaRPr lang="fr-FR" dirty="0" smtClean="0"/>
          </a:p>
          <a:p>
            <a:pPr algn="just" rtl="1">
              <a:buFont typeface="Wingdings" pitchFamily="2" charset="2"/>
              <a:buChar char="v"/>
            </a:pPr>
            <a:r>
              <a:rPr lang="fr-FR" dirty="0" smtClean="0"/>
              <a:t> </a:t>
            </a:r>
            <a:r>
              <a:rPr lang="ar-MA" dirty="0" smtClean="0"/>
              <a:t>في حالة ثبوت الغلط فإن </a:t>
            </a:r>
            <a:r>
              <a:rPr lang="ar-MA" dirty="0" smtClean="0">
                <a:solidFill>
                  <a:srgbClr val="FF0000"/>
                </a:solidFill>
              </a:rPr>
              <a:t>الجزاء</a:t>
            </a:r>
            <a:r>
              <a:rPr lang="ar-MA" dirty="0" smtClean="0"/>
              <a:t> المترتب هو دائما </a:t>
            </a:r>
            <a:r>
              <a:rPr lang="ar-MA" dirty="0" smtClean="0">
                <a:solidFill>
                  <a:srgbClr val="FF0000"/>
                </a:solidFill>
              </a:rPr>
              <a:t>قابلية العقد للإبطال</a:t>
            </a:r>
            <a:r>
              <a:rPr lang="ar-MA" dirty="0" smtClean="0"/>
              <a:t>، بينما في التدليس، فقد يستحق الطرف المدلس عليه</a:t>
            </a:r>
            <a:r>
              <a:rPr lang="ar-MA" dirty="0" smtClean="0">
                <a:solidFill>
                  <a:srgbClr val="FF0000"/>
                </a:solidFill>
              </a:rPr>
              <a:t> مجرد التعويض</a:t>
            </a:r>
            <a:r>
              <a:rPr lang="ar-MA" dirty="0" smtClean="0"/>
              <a:t>، بدل الإبطال، خصوصا عندما يكون </a:t>
            </a:r>
            <a:r>
              <a:rPr lang="ar-MA" dirty="0" smtClean="0">
                <a:solidFill>
                  <a:srgbClr val="FF0000"/>
                </a:solidFill>
              </a:rPr>
              <a:t>التدليس من النوع العارض</a:t>
            </a:r>
            <a:r>
              <a:rPr lang="ar-MA" dirty="0" smtClean="0"/>
              <a:t>.</a:t>
            </a:r>
            <a:endParaRPr lang="fr-FR" dirty="0" smtClean="0"/>
          </a:p>
          <a:p>
            <a:pPr algn="r" rtl="1"/>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27</a:t>
            </a:fld>
            <a:endParaRPr lang="fr-F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lstStyle/>
          <a:p>
            <a:pPr lvl="0" algn="just" rtl="1">
              <a:buNone/>
            </a:pPr>
            <a:r>
              <a:rPr lang="ar-MA" b="1" dirty="0" smtClean="0"/>
              <a:t>2- تمييز التدليس عن الغش</a:t>
            </a:r>
            <a:endParaRPr lang="fr-FR" dirty="0" smtClean="0"/>
          </a:p>
          <a:p>
            <a:pPr algn="just" rtl="1">
              <a:buNone/>
            </a:pPr>
            <a:r>
              <a:rPr lang="ar-MA" dirty="0" smtClean="0"/>
              <a:t>   </a:t>
            </a:r>
            <a:r>
              <a:rPr lang="fr-FR" dirty="0" smtClean="0"/>
              <a:t>-</a:t>
            </a:r>
            <a:r>
              <a:rPr lang="ar-MA" dirty="0" smtClean="0"/>
              <a:t> يتميز التدليس عن الغش في أن التدليس هو </a:t>
            </a:r>
            <a:r>
              <a:rPr lang="ar-MA" dirty="0" smtClean="0">
                <a:solidFill>
                  <a:srgbClr val="FF0000"/>
                </a:solidFill>
              </a:rPr>
              <a:t>استعمال وسائل احتيالية عند تكوين العقد </a:t>
            </a:r>
            <a:r>
              <a:rPr lang="ar-MA" dirty="0" smtClean="0"/>
              <a:t>فتؤثر في الإرادة وتدفع إلى التعاقد، أما الغش فهو </a:t>
            </a:r>
            <a:r>
              <a:rPr lang="ar-MA" dirty="0" smtClean="0">
                <a:solidFill>
                  <a:srgbClr val="FF0000"/>
                </a:solidFill>
              </a:rPr>
              <a:t>كل تضليل أو خدعه تقع خارج نطاق التعاقد، كما قد يكون في نطاق التعاقد وذلك عند تنفيذ العقد.</a:t>
            </a:r>
          </a:p>
          <a:p>
            <a:pPr algn="just" rtl="1">
              <a:buNone/>
            </a:pPr>
            <a:endParaRPr lang="fr-FR" dirty="0" smtClean="0"/>
          </a:p>
          <a:p>
            <a:pPr algn="just" rtl="1">
              <a:buNone/>
            </a:pPr>
            <a:r>
              <a:rPr lang="ar-MA" dirty="0" smtClean="0"/>
              <a:t>  </a:t>
            </a:r>
            <a:r>
              <a:rPr lang="fr-FR" dirty="0" smtClean="0"/>
              <a:t>-</a:t>
            </a:r>
            <a:r>
              <a:rPr lang="ar-MA" dirty="0" smtClean="0"/>
              <a:t> الغش </a:t>
            </a:r>
            <a:r>
              <a:rPr lang="ar-MA" dirty="0" smtClean="0">
                <a:solidFill>
                  <a:srgbClr val="FF0000"/>
                </a:solidFill>
              </a:rPr>
              <a:t>لا يؤثر في الإرادة</a:t>
            </a:r>
            <a:r>
              <a:rPr lang="ar-MA" dirty="0" smtClean="0"/>
              <a:t>، ولذلك لا يخول من وقع فيه المطالبة بإبطال العقد، وإنما يعطيه الحق في طلب </a:t>
            </a:r>
            <a:r>
              <a:rPr lang="ar-MA" dirty="0" smtClean="0">
                <a:solidFill>
                  <a:srgbClr val="FF0000"/>
                </a:solidFill>
              </a:rPr>
              <a:t>إلزام المخالف بتنفيذ العقد</a:t>
            </a:r>
            <a:r>
              <a:rPr lang="ar-MA" dirty="0" smtClean="0"/>
              <a:t> وفق مقتضياته أو </a:t>
            </a:r>
            <a:r>
              <a:rPr lang="ar-MA" dirty="0" smtClean="0">
                <a:solidFill>
                  <a:srgbClr val="FF0000"/>
                </a:solidFill>
              </a:rPr>
              <a:t>مطالبته بالتعويض عن الضرر</a:t>
            </a:r>
            <a:r>
              <a:rPr lang="ar-MA" dirty="0" smtClean="0"/>
              <a:t> الذي حصل له نتيجة الغش.</a:t>
            </a:r>
            <a:endParaRPr lang="fr-FR" dirty="0" smtClean="0"/>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28</a:t>
            </a:fld>
            <a:endParaRPr lang="fr-F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t> </a:t>
            </a:r>
            <a:r>
              <a:rPr lang="ar-MA" b="1" dirty="0" smtClean="0">
                <a:solidFill>
                  <a:srgbClr val="0070C0"/>
                </a:solidFill>
              </a:rPr>
              <a:t>3 - شروط قيام التدليس</a:t>
            </a:r>
            <a:endParaRPr lang="fr-FR" dirty="0">
              <a:solidFill>
                <a:srgbClr val="0070C0"/>
              </a:solidFill>
            </a:endParaRPr>
          </a:p>
        </p:txBody>
      </p:sp>
      <p:sp>
        <p:nvSpPr>
          <p:cNvPr id="3" name="Espace réservé du contenu 2"/>
          <p:cNvSpPr>
            <a:spLocks noGrp="1"/>
          </p:cNvSpPr>
          <p:nvPr>
            <p:ph sz="quarter" idx="1"/>
          </p:nvPr>
        </p:nvSpPr>
        <p:spPr/>
        <p:txBody>
          <a:bodyPr>
            <a:normAutofit/>
          </a:bodyPr>
          <a:lstStyle/>
          <a:p>
            <a:pPr algn="just" rtl="1">
              <a:buNone/>
            </a:pPr>
            <a:r>
              <a:rPr lang="ar-MA" b="1" dirty="0" smtClean="0"/>
              <a:t>الشرط الأول: استعمال وسائل احتيالية</a:t>
            </a:r>
            <a:endParaRPr lang="fr-FR" dirty="0" smtClean="0"/>
          </a:p>
          <a:p>
            <a:pPr algn="just" rtl="1">
              <a:buNone/>
            </a:pPr>
            <a:r>
              <a:rPr lang="ar-MA" dirty="0" smtClean="0"/>
              <a:t>    يتطلب قيام التدليس استخدام المدلس وسائل احتيالية تخفي الحقيقة، وتولد الغلط في ذهن المتعاقد، والتدليس يقوم على عنصرين:</a:t>
            </a:r>
            <a:r>
              <a:rPr lang="ar-MA" dirty="0" smtClean="0">
                <a:solidFill>
                  <a:srgbClr val="FF0000"/>
                </a:solidFill>
              </a:rPr>
              <a:t>عنصر مادي </a:t>
            </a:r>
            <a:r>
              <a:rPr lang="ar-MA" dirty="0" smtClean="0"/>
              <a:t>و</a:t>
            </a:r>
            <a:r>
              <a:rPr lang="ar-MA" dirty="0" smtClean="0">
                <a:solidFill>
                  <a:srgbClr val="FF0000"/>
                </a:solidFill>
              </a:rPr>
              <a:t>عنصر معنوي</a:t>
            </a:r>
            <a:r>
              <a:rPr lang="ar-MA" dirty="0" smtClean="0"/>
              <a:t>.</a:t>
            </a:r>
            <a:endParaRPr lang="fr-FR" dirty="0" smtClean="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29</a:t>
            </a:fld>
            <a:endParaRPr 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922114"/>
          </a:xfrm>
        </p:spPr>
        <p:txBody>
          <a:bodyPr>
            <a:normAutofit/>
          </a:bodyPr>
          <a:lstStyle/>
          <a:p>
            <a:pPr algn="r" rtl="1"/>
            <a:r>
              <a:rPr lang="ar-MA" sz="2800" dirty="0" smtClean="0">
                <a:solidFill>
                  <a:srgbClr val="0070C0"/>
                </a:solidFill>
              </a:rPr>
              <a:t>الفقرة الأولى: الأهلية</a:t>
            </a:r>
            <a:endParaRPr lang="fr-FR" sz="2800" dirty="0" smtClean="0">
              <a:solidFill>
                <a:srgbClr val="0070C0"/>
              </a:solidFill>
            </a:endParaRPr>
          </a:p>
        </p:txBody>
      </p:sp>
      <p:sp>
        <p:nvSpPr>
          <p:cNvPr id="3" name="Espace réservé du contenu 2"/>
          <p:cNvSpPr>
            <a:spLocks noGrp="1"/>
          </p:cNvSpPr>
          <p:nvPr>
            <p:ph sz="quarter" idx="1"/>
          </p:nvPr>
        </p:nvSpPr>
        <p:spPr/>
        <p:txBody>
          <a:bodyPr/>
          <a:lstStyle/>
          <a:p>
            <a:pPr algn="just" rtl="1">
              <a:buNone/>
            </a:pPr>
            <a:r>
              <a:rPr lang="ar-MA" dirty="0" smtClean="0"/>
              <a:t>   </a:t>
            </a:r>
            <a:r>
              <a:rPr lang="ar-MA" b="1" dirty="0" smtClean="0"/>
              <a:t>أولا - تعريف الأهلية</a:t>
            </a:r>
            <a:endParaRPr lang="fr-FR" b="1" dirty="0" smtClean="0"/>
          </a:p>
          <a:p>
            <a:pPr algn="just" rtl="1">
              <a:buNone/>
            </a:pPr>
            <a:endParaRPr lang="fr-FR" sz="1000" b="1" dirty="0" smtClean="0"/>
          </a:p>
          <a:p>
            <a:pPr algn="just" rtl="1">
              <a:buNone/>
            </a:pPr>
            <a:r>
              <a:rPr lang="ar-MA" dirty="0" smtClean="0"/>
              <a:t>    </a:t>
            </a:r>
            <a:r>
              <a:rPr lang="ar-MA" dirty="0" smtClean="0"/>
              <a:t>الأهلية</a:t>
            </a:r>
            <a:r>
              <a:rPr lang="fr-FR" dirty="0" smtClean="0"/>
              <a:t> </a:t>
            </a:r>
            <a:r>
              <a:rPr lang="ar-MA" dirty="0" smtClean="0"/>
              <a:t>هي </a:t>
            </a:r>
            <a:r>
              <a:rPr lang="ar-MA" dirty="0" smtClean="0"/>
              <a:t>صلاحية الشخص لكسب الحقوق والتحمل بالالتزامات، ومباشرة التصرفات القانونية التي من شأنها أن تكسبه حقا أو تحمله التزاما.</a:t>
            </a:r>
          </a:p>
          <a:p>
            <a:pPr algn="just" rtl="1">
              <a:buNone/>
            </a:pPr>
            <a:endParaRPr lang="ar-MA" sz="1400" dirty="0" smtClean="0"/>
          </a:p>
          <a:p>
            <a:pPr algn="just" rtl="1">
              <a:buNone/>
            </a:pPr>
            <a:r>
              <a:rPr lang="ar-MA" dirty="0" smtClean="0"/>
              <a:t>   ويتبين من هذا التعريف أن الأهلية نوعان: </a:t>
            </a:r>
            <a:r>
              <a:rPr lang="ar-MA" dirty="0" smtClean="0">
                <a:solidFill>
                  <a:srgbClr val="FF0000"/>
                </a:solidFill>
              </a:rPr>
              <a:t>أهلية وجوب وأهلية أداء.</a:t>
            </a:r>
            <a:endParaRPr lang="fr-FR" dirty="0" smtClean="0">
              <a:solidFill>
                <a:srgbClr val="FF0000"/>
              </a:solidFill>
            </a:endParaRPr>
          </a:p>
          <a:p>
            <a:pPr algn="r" rtl="1">
              <a:buNone/>
            </a:pPr>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3</a:t>
            </a:fld>
            <a:endParaRPr lang="fr-F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r-FR"/>
          </a:p>
        </p:txBody>
      </p:sp>
      <p:sp>
        <p:nvSpPr>
          <p:cNvPr id="3" name="Content Placeholder 2"/>
          <p:cNvSpPr>
            <a:spLocks noGrp="1"/>
          </p:cNvSpPr>
          <p:nvPr>
            <p:ph sz="quarter" idx="1"/>
          </p:nvPr>
        </p:nvSpPr>
        <p:spPr/>
        <p:txBody>
          <a:bodyPr/>
          <a:lstStyle/>
          <a:p>
            <a:pPr algn="just" rtl="1">
              <a:buFont typeface="Wingdings" pitchFamily="2" charset="2"/>
              <a:buChar char="v"/>
            </a:pPr>
            <a:r>
              <a:rPr lang="ar-MA" dirty="0" smtClean="0">
                <a:solidFill>
                  <a:srgbClr val="FF0000"/>
                </a:solidFill>
              </a:rPr>
              <a:t> العنصر المادي </a:t>
            </a:r>
            <a:r>
              <a:rPr lang="ar-MA" dirty="0" smtClean="0"/>
              <a:t>يتمثل في مجموع الوسائل الاحتيالية التي استعملها المدلس للتغرير بالطرف الآخر،ونتساءل هل الكذب والكتمان يمكن أن يشكلا عنصرا ماديا كافيا لقيام التدليس؟</a:t>
            </a:r>
            <a:endParaRPr lang="fr-FR" dirty="0" smtClean="0"/>
          </a:p>
          <a:p>
            <a:pPr algn="just" rtl="1">
              <a:buNone/>
            </a:pPr>
            <a:r>
              <a:rPr lang="ar-MA" dirty="0" smtClean="0"/>
              <a:t>    الأصل أن مجرد الكذب لا يعتبر من الوسائل الاحتيالية، لكن إذا تعلق الكذب في واقعة معينة لها اعتبارها في نظر المتعاقد، يعتبر تدليسا؛ كما أن مجرد السكوت لا يعتبر تدليسا اللهم إذا تعلق بواقعة يوجب القانون أو طبيعة العقد الإفصاح عنها.</a:t>
            </a:r>
          </a:p>
          <a:p>
            <a:pPr algn="just" rtl="1">
              <a:buNone/>
            </a:pPr>
            <a:endParaRPr lang="fr-FR" dirty="0" smtClean="0"/>
          </a:p>
          <a:p>
            <a:pPr algn="just" rtl="1">
              <a:buFont typeface="Wingdings" pitchFamily="2" charset="2"/>
              <a:buChar char="v"/>
            </a:pPr>
            <a:r>
              <a:rPr lang="ar-MA" dirty="0" smtClean="0"/>
              <a:t>  </a:t>
            </a:r>
            <a:r>
              <a:rPr lang="ar-MA" dirty="0" smtClean="0">
                <a:solidFill>
                  <a:srgbClr val="FF0000"/>
                </a:solidFill>
              </a:rPr>
              <a:t>العنصر المعنوي </a:t>
            </a:r>
            <a:r>
              <a:rPr lang="ar-MA" dirty="0" smtClean="0"/>
              <a:t>فتعني انصراف نية المدلس في تضليل المتعاقد معه، والتغرير به للوصول إلى غرض غير مشروع، أما إذا استعملت هذه الوسائل لتحقيق غرض مشروع فلا نكون أمام تدليس.</a:t>
            </a:r>
            <a:endParaRPr lang="fr-FR" dirty="0"/>
          </a:p>
        </p:txBody>
      </p:sp>
      <p:sp>
        <p:nvSpPr>
          <p:cNvPr id="4" name="Slide Number Placeholder 3"/>
          <p:cNvSpPr>
            <a:spLocks noGrp="1"/>
          </p:cNvSpPr>
          <p:nvPr>
            <p:ph type="sldNum" sz="quarter" idx="15"/>
          </p:nvPr>
        </p:nvSpPr>
        <p:spPr/>
        <p:txBody>
          <a:bodyPr/>
          <a:lstStyle/>
          <a:p>
            <a:fld id="{01365047-3961-440D-B57A-0B351C69586A}" type="slidenum">
              <a:rPr lang="fr-FR" smtClean="0"/>
              <a:pPr/>
              <a:t>30</a:t>
            </a:fld>
            <a:endParaRPr lang="fr-F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MA" b="1" dirty="0" smtClean="0">
                <a:solidFill>
                  <a:srgbClr val="0070C0"/>
                </a:solidFill>
              </a:rPr>
              <a:t>الشرط الثاني: أن تكون الوسائل الاحتيالية هي الدافعة إلى التعاقد</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lstStyle/>
          <a:p>
            <a:pPr algn="just" rtl="1">
              <a:buNone/>
            </a:pPr>
            <a:r>
              <a:rPr lang="ar-MA" dirty="0" smtClean="0"/>
              <a:t>    - يقصد بذلك أن يكون التدليس قد بلغ الدرجة التي جعلته يؤثر في إرادة الشخص، مما يدفعه إلى التعاقد، وهو الذي يسمى </a:t>
            </a:r>
            <a:r>
              <a:rPr lang="ar-MA" dirty="0" smtClean="0">
                <a:solidFill>
                  <a:srgbClr val="FF0000"/>
                </a:solidFill>
              </a:rPr>
              <a:t>بالتدليس الأصلي</a:t>
            </a:r>
            <a:r>
              <a:rPr lang="ar-MA" dirty="0" smtClean="0"/>
              <a:t>، والذي يترتب عنه </a:t>
            </a:r>
            <a:r>
              <a:rPr lang="ar-MA" dirty="0" smtClean="0">
                <a:solidFill>
                  <a:srgbClr val="FF0000"/>
                </a:solidFill>
              </a:rPr>
              <a:t>إبطال التصرف القانوني</a:t>
            </a:r>
            <a:r>
              <a:rPr lang="ar-MA" dirty="0" smtClean="0"/>
              <a:t>. </a:t>
            </a:r>
          </a:p>
          <a:p>
            <a:pPr algn="just" rtl="1">
              <a:buNone/>
            </a:pPr>
            <a:r>
              <a:rPr lang="ar-MA" dirty="0" smtClean="0"/>
              <a:t>    - أما </a:t>
            </a:r>
            <a:r>
              <a:rPr lang="ar-MA" dirty="0" smtClean="0">
                <a:solidFill>
                  <a:srgbClr val="FF0000"/>
                </a:solidFill>
              </a:rPr>
              <a:t>التدليس العارض أو الثانوي </a:t>
            </a:r>
            <a:r>
              <a:rPr lang="ar-MA" dirty="0" smtClean="0"/>
              <a:t>وهو </a:t>
            </a:r>
            <a:r>
              <a:rPr lang="ar-MA" dirty="0" smtClean="0">
                <a:solidFill>
                  <a:srgbClr val="FF0000"/>
                </a:solidFill>
              </a:rPr>
              <a:t>الذي لم يدفع إلى التعاقد</a:t>
            </a:r>
            <a:r>
              <a:rPr lang="ar-MA" dirty="0" smtClean="0"/>
              <a:t>، بل اقتصر أثره على </a:t>
            </a:r>
            <a:r>
              <a:rPr lang="ar-MA" dirty="0" smtClean="0">
                <a:solidFill>
                  <a:srgbClr val="FF0000"/>
                </a:solidFill>
              </a:rPr>
              <a:t>إغراء المتعاقد على القبول بشروط أسوء</a:t>
            </a:r>
            <a:r>
              <a:rPr lang="ar-MA" dirty="0" smtClean="0"/>
              <a:t>، وبالتالي لا يخول للمتعاقد إلا الحق في </a:t>
            </a:r>
            <a:r>
              <a:rPr lang="ar-MA" dirty="0" smtClean="0">
                <a:solidFill>
                  <a:srgbClr val="FF0000"/>
                </a:solidFill>
              </a:rPr>
              <a:t>استحقاق التعويض</a:t>
            </a:r>
            <a:r>
              <a:rPr lang="ar-MA" dirty="0" smtClean="0"/>
              <a:t>.</a:t>
            </a:r>
          </a:p>
          <a:p>
            <a:pPr algn="just" rtl="1">
              <a:buNone/>
            </a:pPr>
            <a:endParaRPr lang="fr-FR" dirty="0" smtClean="0"/>
          </a:p>
          <a:p>
            <a:pPr algn="just" rtl="1">
              <a:buNone/>
            </a:pPr>
            <a:r>
              <a:rPr lang="ar-MA" dirty="0" smtClean="0"/>
              <a:t>  - ومعرفة ما إذا كانت الوسائل الاحتيالية التي استعملها المدلس للتضليل هي التي حملت على التعاقد، من </a:t>
            </a:r>
            <a:r>
              <a:rPr lang="ar-MA" dirty="0" smtClean="0">
                <a:solidFill>
                  <a:srgbClr val="FF0000"/>
                </a:solidFill>
              </a:rPr>
              <a:t>الأمور الواقعية التي يعود تقديرها للقاضي</a:t>
            </a:r>
            <a:r>
              <a:rPr lang="ar-MA" dirty="0" smtClean="0"/>
              <a:t>.</a:t>
            </a:r>
            <a:endParaRPr lang="fr-FR" dirty="0" smtClean="0"/>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31</a:t>
            </a:fld>
            <a:endParaRPr lang="fr-F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939784"/>
          </a:xfrm>
        </p:spPr>
        <p:txBody>
          <a:bodyPr>
            <a:normAutofit fontScale="90000"/>
          </a:bodyPr>
          <a:lstStyle/>
          <a:p>
            <a:pPr algn="r" rtl="1"/>
            <a:r>
              <a:rPr lang="fr-FR" dirty="0" smtClean="0"/>
              <a:t/>
            </a:r>
            <a:br>
              <a:rPr lang="fr-FR" dirty="0" smtClean="0"/>
            </a:br>
            <a:r>
              <a:rPr lang="ar-MA" sz="2700" b="1" dirty="0" smtClean="0">
                <a:solidFill>
                  <a:srgbClr val="0070C0"/>
                </a:solidFill>
              </a:rPr>
              <a:t>الشرط الثالث: صدور الوسائل الاحتيالية عن المتعاقد الآخر أو كونه على علم </a:t>
            </a:r>
            <a:r>
              <a:rPr lang="ar-MA" sz="2700" b="1" dirty="0" err="1" smtClean="0">
                <a:solidFill>
                  <a:srgbClr val="0070C0"/>
                </a:solidFill>
              </a:rPr>
              <a:t>بها</a:t>
            </a:r>
            <a:endParaRPr lang="fr-FR" dirty="0">
              <a:solidFill>
                <a:srgbClr val="0070C0"/>
              </a:solidFill>
            </a:endParaRPr>
          </a:p>
        </p:txBody>
      </p:sp>
      <p:sp>
        <p:nvSpPr>
          <p:cNvPr id="3" name="Espace réservé du contenu 2"/>
          <p:cNvSpPr>
            <a:spLocks noGrp="1"/>
          </p:cNvSpPr>
          <p:nvPr>
            <p:ph sz="quarter" idx="1"/>
          </p:nvPr>
        </p:nvSpPr>
        <p:spPr/>
        <p:txBody>
          <a:bodyPr/>
          <a:lstStyle/>
          <a:p>
            <a:pPr algn="just" rtl="1">
              <a:buNone/>
            </a:pPr>
            <a:r>
              <a:rPr lang="ar-MA" dirty="0" smtClean="0"/>
              <a:t>    - التدليس الذي يخول إبطال العقد، يتطلب بالإضافة إلى استعمال وسائل احتيالية، أن يكون هذا الاستعمال قد تم من طرف </a:t>
            </a:r>
            <a:r>
              <a:rPr lang="ar-MA" dirty="0" smtClean="0">
                <a:solidFill>
                  <a:srgbClr val="FF0000"/>
                </a:solidFill>
              </a:rPr>
              <a:t>المتعاقد نفسه </a:t>
            </a:r>
            <a:r>
              <a:rPr lang="ar-MA" dirty="0" smtClean="0"/>
              <a:t>أو من </a:t>
            </a:r>
            <a:r>
              <a:rPr lang="ar-MA" dirty="0" smtClean="0">
                <a:solidFill>
                  <a:srgbClr val="FF0000"/>
                </a:solidFill>
              </a:rPr>
              <a:t>طرف شخص آخر يعمل بالتواطؤ معه </a:t>
            </a:r>
            <a:r>
              <a:rPr lang="ar-MA" dirty="0" smtClean="0"/>
              <a:t>أو </a:t>
            </a:r>
            <a:r>
              <a:rPr lang="ar-MA" dirty="0" smtClean="0">
                <a:solidFill>
                  <a:srgbClr val="FF0000"/>
                </a:solidFill>
              </a:rPr>
              <a:t>عن شخص من الغير، إذا كان المتعاقد المستفيد منه عالما </a:t>
            </a:r>
            <a:r>
              <a:rPr lang="ar-MA" dirty="0" err="1" smtClean="0">
                <a:solidFill>
                  <a:srgbClr val="FF0000"/>
                </a:solidFill>
              </a:rPr>
              <a:t>به</a:t>
            </a:r>
            <a:r>
              <a:rPr lang="ar-MA" dirty="0" smtClean="0">
                <a:solidFill>
                  <a:srgbClr val="FF0000"/>
                </a:solidFill>
              </a:rPr>
              <a:t>. </a:t>
            </a:r>
          </a:p>
          <a:p>
            <a:pPr algn="just" rtl="1">
              <a:buNone/>
            </a:pPr>
            <a:r>
              <a:rPr lang="ar-MA" dirty="0" smtClean="0"/>
              <a:t>    - أما إذا كان استعمال الأساليب الاحتيالية </a:t>
            </a:r>
            <a:r>
              <a:rPr lang="ar-MA" dirty="0" smtClean="0">
                <a:solidFill>
                  <a:srgbClr val="FF0000"/>
                </a:solidFill>
              </a:rPr>
              <a:t>من طرف الغير، ولم يكن الطرف المستفيد على علم </a:t>
            </a:r>
            <a:r>
              <a:rPr lang="ar-MA" dirty="0" err="1" smtClean="0">
                <a:solidFill>
                  <a:srgbClr val="FF0000"/>
                </a:solidFill>
              </a:rPr>
              <a:t>به</a:t>
            </a:r>
            <a:r>
              <a:rPr lang="ar-MA" dirty="0" smtClean="0">
                <a:solidFill>
                  <a:srgbClr val="FF0000"/>
                </a:solidFill>
              </a:rPr>
              <a:t>، </a:t>
            </a:r>
            <a:r>
              <a:rPr lang="ar-MA" dirty="0" smtClean="0"/>
              <a:t>فإنه لا يكون هناك تدليس، ويكون الحق في </a:t>
            </a:r>
            <a:r>
              <a:rPr lang="ar-MA" dirty="0" smtClean="0">
                <a:solidFill>
                  <a:srgbClr val="FF0000"/>
                </a:solidFill>
              </a:rPr>
              <a:t>الرجوع بالتعويض على المدلس شخصيا</a:t>
            </a:r>
            <a:r>
              <a:rPr lang="ar-MA" dirty="0" smtClean="0"/>
              <a:t>، وذلك طبقا لقواعد المسؤولية </a:t>
            </a:r>
            <a:r>
              <a:rPr lang="ar-MA" dirty="0" err="1" smtClean="0"/>
              <a:t>التقصيرية</a:t>
            </a:r>
            <a:r>
              <a:rPr lang="ar-MA" dirty="0" smtClean="0"/>
              <a:t>.</a:t>
            </a:r>
            <a:endParaRPr lang="fr-FR" dirty="0" smtClean="0"/>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32</a:t>
            </a:fld>
            <a:endParaRPr lang="fr-F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ثالثا: الإكراه</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normAutofit/>
          </a:bodyPr>
          <a:lstStyle/>
          <a:p>
            <a:pPr lvl="0" algn="just" rtl="1">
              <a:buNone/>
            </a:pPr>
            <a:r>
              <a:rPr lang="fr-FR" b="1" dirty="0" smtClean="0"/>
              <a:t>-1</a:t>
            </a:r>
            <a:r>
              <a:rPr lang="ar-MA" b="1" dirty="0" smtClean="0"/>
              <a:t>تعريف الإكراه</a:t>
            </a:r>
            <a:endParaRPr lang="fr-FR" dirty="0" smtClean="0"/>
          </a:p>
          <a:p>
            <a:pPr algn="just" rtl="1">
              <a:buNone/>
            </a:pPr>
            <a:r>
              <a:rPr lang="fr-FR" dirty="0" smtClean="0"/>
              <a:t>    </a:t>
            </a:r>
            <a:r>
              <a:rPr lang="ar-MA" dirty="0" smtClean="0"/>
              <a:t>عرفت المادة 46 الإكراه بأنه: " إجبار يباشر من غير أن يسمح </a:t>
            </a:r>
            <a:r>
              <a:rPr lang="ar-MA" dirty="0" err="1" smtClean="0"/>
              <a:t>به</a:t>
            </a:r>
            <a:r>
              <a:rPr lang="ar-MA" dirty="0" smtClean="0"/>
              <a:t> للقانون، يحمل بواسطته شخص شخصا آخر على أن يعمل عملا بدون رضاه".</a:t>
            </a:r>
            <a:endParaRPr lang="fr-FR" dirty="0" smtClean="0"/>
          </a:p>
          <a:p>
            <a:pPr algn="just" rtl="1">
              <a:buNone/>
            </a:pPr>
            <a:r>
              <a:rPr lang="fr-FR" dirty="0" smtClean="0"/>
              <a:t>   </a:t>
            </a:r>
            <a:r>
              <a:rPr lang="ar-MA" dirty="0" smtClean="0"/>
              <a:t>بناء على هذا النص فإن الإكراه </a:t>
            </a:r>
            <a:r>
              <a:rPr lang="ar-MA" dirty="0" smtClean="0">
                <a:solidFill>
                  <a:srgbClr val="FF0000"/>
                </a:solidFill>
              </a:rPr>
              <a:t>إجبار غير مشروع </a:t>
            </a:r>
            <a:r>
              <a:rPr lang="ar-MA" dirty="0" smtClean="0"/>
              <a:t>يقع على الشخص، </a:t>
            </a:r>
            <a:r>
              <a:rPr lang="ar-MA" dirty="0" smtClean="0">
                <a:solidFill>
                  <a:srgbClr val="FF0000"/>
                </a:solidFill>
              </a:rPr>
              <a:t>لحمله على القيام بتصرف قانوني، أو عمل لا يرضاه</a:t>
            </a:r>
            <a:r>
              <a:rPr lang="fr-FR" dirty="0" smtClean="0">
                <a:solidFill>
                  <a:srgbClr val="FF0000"/>
                </a:solidFill>
              </a:rPr>
              <a:t>.</a:t>
            </a:r>
            <a:endParaRPr lang="fr-FR" dirty="0" smtClean="0"/>
          </a:p>
          <a:p>
            <a:pPr algn="just" rtl="1">
              <a:buNone/>
            </a:pPr>
            <a:endParaRPr lang="fr-FR" dirty="0" smtClean="0"/>
          </a:p>
          <a:p>
            <a:pPr algn="just" rtl="1">
              <a:buNone/>
            </a:pPr>
            <a:r>
              <a:rPr lang="fr-FR" dirty="0" smtClean="0"/>
              <a:t>   </a:t>
            </a:r>
            <a:r>
              <a:rPr lang="ar-MA" dirty="0" smtClean="0"/>
              <a:t>الشخص المكره في هذه الحالة، لا تنعدم إرادته، </a:t>
            </a:r>
            <a:r>
              <a:rPr lang="ar-MA" dirty="0" smtClean="0">
                <a:solidFill>
                  <a:srgbClr val="FF0000"/>
                </a:solidFill>
              </a:rPr>
              <a:t>وإنما تكون هذه الإرادة معيبة نتيجة الإكراه</a:t>
            </a:r>
            <a:r>
              <a:rPr lang="ar-MA" dirty="0" smtClean="0"/>
              <a:t>، لأن هذه الإرادة لم تأت عن حرية واختيار، وإنما نتيجة الخوف والرهبة، التي ولدها الإكراه في نفس المتعاقد، جعلته يندفع إلى التعاقد.</a:t>
            </a:r>
            <a:endParaRPr lang="fr-FR" dirty="0" smtClean="0"/>
          </a:p>
          <a:p>
            <a:pPr algn="r" rtl="1"/>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33</a:t>
            </a:fld>
            <a:endParaRPr lang="fr-F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lgn="r" rtl="1"/>
            <a:r>
              <a:rPr lang="fr-FR" b="1" dirty="0" smtClean="0">
                <a:solidFill>
                  <a:srgbClr val="0070C0"/>
                </a:solidFill>
              </a:rPr>
              <a:t>-2</a:t>
            </a:r>
            <a:r>
              <a:rPr lang="ar-MA" b="1" dirty="0" smtClean="0">
                <a:solidFill>
                  <a:srgbClr val="0070C0"/>
                </a:solidFill>
              </a:rPr>
              <a:t>شروط الإكراه</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lstStyle/>
          <a:p>
            <a:pPr algn="just" rtl="1">
              <a:buNone/>
            </a:pPr>
            <a:r>
              <a:rPr lang="fr-FR" dirty="0" smtClean="0"/>
              <a:t>   </a:t>
            </a:r>
            <a:r>
              <a:rPr lang="ar-MA" dirty="0" smtClean="0"/>
              <a:t>لا يكون الإكراه عيبا مؤثرا في الإرادة إلا بتحقق شروط، نص عليها الفصل 47 من </a:t>
            </a:r>
            <a:r>
              <a:rPr lang="ar-MA" dirty="0" err="1" smtClean="0"/>
              <a:t>ق</a:t>
            </a:r>
            <a:r>
              <a:rPr lang="ar-MA" dirty="0" smtClean="0"/>
              <a:t> ل </a:t>
            </a:r>
            <a:r>
              <a:rPr lang="ar-MA" dirty="0" err="1" smtClean="0"/>
              <a:t>ع</a:t>
            </a:r>
            <a:r>
              <a:rPr lang="ar-MA" dirty="0" smtClean="0"/>
              <a:t>، وهي كالتالي:</a:t>
            </a:r>
            <a:endParaRPr lang="fr-FR" dirty="0" smtClean="0"/>
          </a:p>
          <a:p>
            <a:pPr algn="just" rtl="1">
              <a:buNone/>
            </a:pPr>
            <a:endParaRPr lang="fr-FR" dirty="0" smtClean="0"/>
          </a:p>
          <a:p>
            <a:pPr lvl="0" algn="just" rtl="1">
              <a:buFont typeface="Wingdings" pitchFamily="2" charset="2"/>
              <a:buChar char="v"/>
            </a:pPr>
            <a:r>
              <a:rPr lang="ar-MA" dirty="0" smtClean="0">
                <a:solidFill>
                  <a:srgbClr val="FF0000"/>
                </a:solidFill>
              </a:rPr>
              <a:t>استعمال وسائل الإكراه؛</a:t>
            </a:r>
            <a:endParaRPr lang="fr-FR" dirty="0" smtClean="0">
              <a:solidFill>
                <a:srgbClr val="FF0000"/>
              </a:solidFill>
            </a:endParaRPr>
          </a:p>
          <a:p>
            <a:pPr lvl="0" algn="just" rtl="1">
              <a:buFont typeface="Wingdings" pitchFamily="2" charset="2"/>
              <a:buChar char="v"/>
            </a:pPr>
            <a:r>
              <a:rPr lang="ar-MA" dirty="0" smtClean="0">
                <a:solidFill>
                  <a:srgbClr val="FF0000"/>
                </a:solidFill>
              </a:rPr>
              <a:t>أن تكون الرهبة المتولدة في نفس المتعاقد هو الدافع إلى التعاقد؛</a:t>
            </a:r>
            <a:endParaRPr lang="fr-FR" dirty="0" smtClean="0">
              <a:solidFill>
                <a:srgbClr val="FF0000"/>
              </a:solidFill>
            </a:endParaRPr>
          </a:p>
          <a:p>
            <a:pPr lvl="0" algn="just" rtl="1">
              <a:buFont typeface="Wingdings" pitchFamily="2" charset="2"/>
              <a:buChar char="v"/>
            </a:pPr>
            <a:r>
              <a:rPr lang="ar-MA" dirty="0" smtClean="0">
                <a:solidFill>
                  <a:srgbClr val="FF0000"/>
                </a:solidFill>
              </a:rPr>
              <a:t>تحقيق غرض غير مشروع</a:t>
            </a:r>
            <a:r>
              <a:rPr lang="fr-FR" dirty="0" smtClean="0">
                <a:solidFill>
                  <a:srgbClr val="FF0000"/>
                </a:solidFill>
              </a:rPr>
              <a:t>.</a:t>
            </a:r>
            <a:endParaRPr lang="fr-FR" dirty="0">
              <a:solidFill>
                <a:srgbClr val="FF0000"/>
              </a:solidFill>
            </a:endParaRPr>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34</a:t>
            </a:fld>
            <a:endParaRPr lang="fr-F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الشرط الأول: استعمال وسائل الإكراه</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normAutofit/>
          </a:bodyPr>
          <a:lstStyle/>
          <a:p>
            <a:pPr lvl="0" algn="just" rtl="1">
              <a:buNone/>
            </a:pPr>
            <a:r>
              <a:rPr lang="fr-FR" dirty="0" smtClean="0"/>
              <a:t> -  </a:t>
            </a:r>
            <a:r>
              <a:rPr lang="ar-MA" dirty="0" smtClean="0"/>
              <a:t>إن أساس تحقق فكرة الإكراه قانونا هو استعمال وسيلة تهديد، </a:t>
            </a:r>
            <a:r>
              <a:rPr lang="ar-MA" dirty="0" smtClean="0">
                <a:solidFill>
                  <a:srgbClr val="FF0000"/>
                </a:solidFill>
              </a:rPr>
              <a:t>تحدث له ألما جسيما أو اضطرابا نفسيا، أو خوفا من تعريض النفس أو الشرف أو المال لضرر كبير</a:t>
            </a:r>
            <a:r>
              <a:rPr lang="fr-FR" dirty="0" smtClean="0">
                <a:solidFill>
                  <a:srgbClr val="FF0000"/>
                </a:solidFill>
              </a:rPr>
              <a:t>.</a:t>
            </a:r>
            <a:r>
              <a:rPr lang="ar-MA" dirty="0" smtClean="0">
                <a:solidFill>
                  <a:srgbClr val="FF0000"/>
                </a:solidFill>
              </a:rPr>
              <a:t> </a:t>
            </a:r>
            <a:endParaRPr lang="fr-FR" dirty="0" smtClean="0">
              <a:solidFill>
                <a:srgbClr val="FF0000"/>
              </a:solidFill>
            </a:endParaRPr>
          </a:p>
          <a:p>
            <a:pPr lvl="0" algn="just" rtl="1">
              <a:buNone/>
            </a:pPr>
            <a:endParaRPr lang="ar-MA" dirty="0" smtClean="0">
              <a:solidFill>
                <a:srgbClr val="FF0000"/>
              </a:solidFill>
            </a:endParaRPr>
          </a:p>
          <a:p>
            <a:pPr lvl="0" algn="just" rtl="1">
              <a:buNone/>
            </a:pPr>
            <a:r>
              <a:rPr lang="fr-FR" dirty="0" smtClean="0"/>
              <a:t> -</a:t>
            </a:r>
            <a:r>
              <a:rPr lang="ar-MA" dirty="0" smtClean="0">
                <a:solidFill>
                  <a:srgbClr val="FF0000"/>
                </a:solidFill>
              </a:rPr>
              <a:t>الإكراه قد يكون ماديا</a:t>
            </a:r>
            <a:r>
              <a:rPr lang="ar-MA" dirty="0" smtClean="0"/>
              <a:t>، وذلك عندما يقع على جسم المكره، </a:t>
            </a:r>
            <a:r>
              <a:rPr lang="ar-MA" dirty="0" smtClean="0">
                <a:solidFill>
                  <a:srgbClr val="FF0000"/>
                </a:solidFill>
              </a:rPr>
              <a:t>كما يكون إكراها معنويا</a:t>
            </a:r>
            <a:r>
              <a:rPr lang="ar-MA" dirty="0" smtClean="0"/>
              <a:t>، كالتهديد بإلحاق الأذى بالنفس أو الجسم أو المال.</a:t>
            </a:r>
            <a:endParaRPr lang="fr-FR" dirty="0" smtClean="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35</a:t>
            </a:fld>
            <a:endParaRPr lang="fr-F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lstStyle/>
          <a:p>
            <a:pPr algn="just" rtl="1">
              <a:buNone/>
            </a:pPr>
            <a:r>
              <a:rPr lang="fr-FR" dirty="0" smtClean="0"/>
              <a:t>-     </a:t>
            </a:r>
            <a:r>
              <a:rPr lang="ar-MA" dirty="0" smtClean="0"/>
              <a:t>لا يشترط بأن يقع التهديد على المتعاقد نفسه لإبطال العقد، بل يجوز حتى في الحالة التي يقع فيها الإكراه على </a:t>
            </a:r>
            <a:r>
              <a:rPr lang="ar-MA" dirty="0" smtClean="0">
                <a:solidFill>
                  <a:srgbClr val="FF0000"/>
                </a:solidFill>
              </a:rPr>
              <a:t>شخص يرتبط عن قرب مع المتعاقد بعلاقة الدم</a:t>
            </a:r>
            <a:r>
              <a:rPr lang="ar-MA" dirty="0" smtClean="0"/>
              <a:t>، أما بخصوص النفوذ الأدبي المتمثل في احترام الابن لأمه وأبيه، وطاعة الزوجة لزوجها، فإنه لا يعد إكراها لأن الخوف والرهبة الناتجة عنه، تعتبر شرعية ما دام أنه </a:t>
            </a:r>
            <a:r>
              <a:rPr lang="ar-MA" dirty="0" smtClean="0">
                <a:solidFill>
                  <a:srgbClr val="FF0000"/>
                </a:solidFill>
              </a:rPr>
              <a:t>غير مصحوب بتهديدات جسيمة أو أفعال مادية.</a:t>
            </a:r>
          </a:p>
          <a:p>
            <a:pPr algn="just" rtl="1">
              <a:buNone/>
            </a:pPr>
            <a:endParaRPr lang="fr-FR" dirty="0" smtClean="0"/>
          </a:p>
          <a:p>
            <a:pPr algn="just" rtl="1">
              <a:buNone/>
            </a:pPr>
            <a:r>
              <a:rPr lang="fr-FR" dirty="0" smtClean="0"/>
              <a:t>  </a:t>
            </a:r>
            <a:r>
              <a:rPr lang="ar-MA" dirty="0" smtClean="0"/>
              <a:t> </a:t>
            </a:r>
            <a:r>
              <a:rPr lang="fr-FR" dirty="0" smtClean="0"/>
              <a:t>- </a:t>
            </a:r>
            <a:r>
              <a:rPr lang="ar-MA" dirty="0" smtClean="0"/>
              <a:t>ليس من الضروري أن يباشر التهديد من طرف المتعاقد نفسه، وإنما </a:t>
            </a:r>
            <a:r>
              <a:rPr lang="ar-MA" dirty="0" smtClean="0">
                <a:solidFill>
                  <a:srgbClr val="FF0000"/>
                </a:solidFill>
              </a:rPr>
              <a:t>يمكن أن يكون من فعل شخص أجنبي عن المتعاقد، الذي وقع الاتفاق لمنفعته</a:t>
            </a:r>
            <a:r>
              <a:rPr lang="fr-FR" dirty="0" smtClean="0">
                <a:solidFill>
                  <a:srgbClr val="FF0000"/>
                </a:solidFill>
              </a:rPr>
              <a:t>.</a:t>
            </a:r>
            <a:r>
              <a:rPr lang="ar-MA" dirty="0" smtClean="0"/>
              <a:t> </a:t>
            </a:r>
            <a:endParaRPr lang="fr-FR" dirty="0" smtClean="0"/>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36</a:t>
            </a:fld>
            <a:endParaRPr lang="fr-F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الشرط الثاني: أن يكون الإكراه هو الدافع إلى التعاقد</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normAutofit/>
          </a:bodyPr>
          <a:lstStyle/>
          <a:p>
            <a:pPr algn="just" rtl="1">
              <a:buNone/>
            </a:pPr>
            <a:r>
              <a:rPr lang="fr-FR" dirty="0" smtClean="0"/>
              <a:t>  </a:t>
            </a:r>
            <a:r>
              <a:rPr lang="ar-MA" dirty="0" smtClean="0"/>
              <a:t> - نصت الفقرة الأولى من الفصل 47 من </a:t>
            </a:r>
            <a:r>
              <a:rPr lang="ar-MA" dirty="0" err="1" smtClean="0"/>
              <a:t>ق</a:t>
            </a:r>
            <a:r>
              <a:rPr lang="ar-MA" dirty="0" smtClean="0"/>
              <a:t> ل ع: "</a:t>
            </a:r>
            <a:r>
              <a:rPr lang="ar-MA" dirty="0" smtClean="0">
                <a:solidFill>
                  <a:srgbClr val="FF0000"/>
                </a:solidFill>
              </a:rPr>
              <a:t>الإكراه لا يخول إبطال الالتزام إلا إذا كان هو الدافع إليه...</a:t>
            </a:r>
            <a:r>
              <a:rPr lang="ar-MA" dirty="0" smtClean="0"/>
              <a:t>" فالعبرة هنا، ليست في الوسيلة المستعملة للإكراه، </a:t>
            </a:r>
            <a:r>
              <a:rPr lang="ar-MA" dirty="0" smtClean="0">
                <a:solidFill>
                  <a:srgbClr val="FF0000"/>
                </a:solidFill>
              </a:rPr>
              <a:t>وإنما ما تتركه هذه الوسيلة من أثر سلبي على شخص المتعاقد، تدفعه إلى إبرام العقد دون رضاه</a:t>
            </a:r>
            <a:r>
              <a:rPr lang="ar-MA" dirty="0" smtClean="0"/>
              <a:t>.</a:t>
            </a:r>
          </a:p>
          <a:p>
            <a:pPr algn="just" rtl="1">
              <a:buNone/>
            </a:pPr>
            <a:endParaRPr lang="fr-FR" dirty="0" smtClean="0"/>
          </a:p>
          <a:p>
            <a:pPr algn="just" rtl="1">
              <a:buNone/>
            </a:pPr>
            <a:r>
              <a:rPr lang="ar-MA" dirty="0" smtClean="0"/>
              <a:t>    لتقدير ما إذا كان الإكراه معيبا للإرادة أم لا، </a:t>
            </a:r>
            <a:r>
              <a:rPr lang="ar-MA" dirty="0" smtClean="0">
                <a:solidFill>
                  <a:srgbClr val="FF0000"/>
                </a:solidFill>
              </a:rPr>
              <a:t>فإن القاضي يبحث في كل حالة على حدة، مراعيا في ذلك الظروف المحيطة، وحالة الشخص من حيث مستواه الاجتماعي، والثقافي وسنه، ودرجة تأثره، وكونه ذكرا أو أنثى. </a:t>
            </a:r>
            <a:endParaRPr lang="fr-FR" dirty="0" smtClean="0">
              <a:solidFill>
                <a:srgbClr val="FF0000"/>
              </a:solidFill>
            </a:endParaRPr>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37</a:t>
            </a:fld>
            <a:endParaRPr lang="fr-F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الشرط الثالث: تحقيق غرض غير مشروع</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lstStyle/>
          <a:p>
            <a:pPr algn="just" rtl="1">
              <a:buNone/>
            </a:pPr>
            <a:r>
              <a:rPr lang="ar-MA" dirty="0" smtClean="0"/>
              <a:t>    </a:t>
            </a:r>
          </a:p>
          <a:p>
            <a:pPr algn="just" rtl="1">
              <a:buNone/>
            </a:pPr>
            <a:r>
              <a:rPr lang="ar-MA" dirty="0" smtClean="0"/>
              <a:t>   لابد كي يتحقق الإكراه أن يكون المقصود من الرهبة المتولدة في نفس المتعاقد المكره، الوصول إلى </a:t>
            </a:r>
            <a:r>
              <a:rPr lang="ar-MA" dirty="0" smtClean="0">
                <a:solidFill>
                  <a:srgbClr val="FF0000"/>
                </a:solidFill>
              </a:rPr>
              <a:t>غرض غير مشروع</a:t>
            </a:r>
            <a:r>
              <a:rPr lang="ar-MA" dirty="0" smtClean="0"/>
              <a:t>، يستوي أن تكون الوسيلة المتبعة في الإكراه </a:t>
            </a:r>
            <a:r>
              <a:rPr lang="ar-MA" dirty="0" smtClean="0">
                <a:solidFill>
                  <a:srgbClr val="FF0000"/>
                </a:solidFill>
              </a:rPr>
              <a:t>مشروعة</a:t>
            </a:r>
            <a:r>
              <a:rPr lang="ar-MA" dirty="0" smtClean="0"/>
              <a:t> أو </a:t>
            </a:r>
            <a:r>
              <a:rPr lang="ar-MA" dirty="0" smtClean="0">
                <a:solidFill>
                  <a:srgbClr val="FF0000"/>
                </a:solidFill>
              </a:rPr>
              <a:t>غير مشروعة</a:t>
            </a:r>
            <a:r>
              <a:rPr lang="ar-MA" dirty="0" smtClean="0"/>
              <a:t>، ففي كلتا الفرضيتين، فإن الإكراه يكون غير مشروع، فهو يعيب الإرادة ويجعل العقد قابلا للإبطال.</a:t>
            </a:r>
            <a:endParaRPr lang="fr-FR" dirty="0" smtClean="0"/>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38</a:t>
            </a:fld>
            <a:endParaRPr lang="fr-F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رابعا - الغبن </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lstStyle/>
          <a:p>
            <a:pPr lvl="0" algn="just" rtl="1">
              <a:buNone/>
            </a:pPr>
            <a:r>
              <a:rPr lang="ar-MA" b="1" dirty="0" smtClean="0"/>
              <a:t>1- تعريف  الغبن :</a:t>
            </a:r>
            <a:endParaRPr lang="fr-FR" dirty="0" smtClean="0"/>
          </a:p>
          <a:p>
            <a:pPr algn="just" rtl="1">
              <a:buNone/>
            </a:pPr>
            <a:r>
              <a:rPr lang="ar-MA" dirty="0" smtClean="0"/>
              <a:t>    </a:t>
            </a:r>
            <a:r>
              <a:rPr lang="ar-MA" dirty="0" smtClean="0">
                <a:solidFill>
                  <a:srgbClr val="FF0000"/>
                </a:solidFill>
              </a:rPr>
              <a:t>الغبن  هو عدم  التناسب بين ما يأخذ أحد المتعاقدين وما يعطيه</a:t>
            </a:r>
            <a:r>
              <a:rPr lang="ar-MA" dirty="0" smtClean="0"/>
              <a:t>؛ والمتعاقد  المغبون  الذي يعطي  أكثر  مما يأخذ ، غالبا  ما يفعل  ذلك لأنه  واهم  أو  مخدوع  في قيمة  ما يأخذ،  بحيث تكون إرادته معيبة  بما يقرب  من الغلط أو التدليس.</a:t>
            </a:r>
          </a:p>
          <a:p>
            <a:pPr algn="just" rtl="1">
              <a:buNone/>
            </a:pPr>
            <a:endParaRPr lang="fr-FR" dirty="0" smtClean="0"/>
          </a:p>
          <a:p>
            <a:pPr algn="just" rtl="1">
              <a:buNone/>
            </a:pPr>
            <a:r>
              <a:rPr lang="ar-MA" dirty="0" smtClean="0"/>
              <a:t>   الغبن كما يلاحظ من  التعريف لا يتصور وجوده إلا في </a:t>
            </a:r>
            <a:r>
              <a:rPr lang="ar-MA" dirty="0" smtClean="0">
                <a:solidFill>
                  <a:srgbClr val="FF0000"/>
                </a:solidFill>
              </a:rPr>
              <a:t>عقود  </a:t>
            </a:r>
            <a:r>
              <a:rPr lang="ar-MA" dirty="0" err="1" smtClean="0">
                <a:solidFill>
                  <a:srgbClr val="FF0000"/>
                </a:solidFill>
              </a:rPr>
              <a:t>المعاوضات</a:t>
            </a:r>
            <a:r>
              <a:rPr lang="ar-MA" dirty="0" smtClean="0">
                <a:solidFill>
                  <a:srgbClr val="FF0000"/>
                </a:solidFill>
              </a:rPr>
              <a:t> </a:t>
            </a:r>
            <a:r>
              <a:rPr lang="ar-MA" dirty="0" smtClean="0"/>
              <a:t>المحددة،  فلا يكون  في عقود التبرع، كما لا يتصور الغبن  في عقد  الغرر  أو الاحتمالية.</a:t>
            </a:r>
            <a:endParaRPr lang="fr-FR" dirty="0" smtClean="0"/>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39</a:t>
            </a:fld>
            <a:endParaRPr 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normAutofit/>
          </a:bodyPr>
          <a:lstStyle/>
          <a:p>
            <a:pPr algn="just" rtl="1">
              <a:buNone/>
            </a:pPr>
            <a:r>
              <a:rPr lang="ar-MA" dirty="0" smtClean="0"/>
              <a:t>   -</a:t>
            </a:r>
            <a:r>
              <a:rPr lang="ar-MA" dirty="0" smtClean="0">
                <a:solidFill>
                  <a:srgbClr val="FF0000"/>
                </a:solidFill>
              </a:rPr>
              <a:t>أهلية وجوب </a:t>
            </a:r>
            <a:r>
              <a:rPr lang="ar-MA" dirty="0" smtClean="0"/>
              <a:t>هي صلاحية الشخص لكسب الحقوق والتحمل بالالتزامات، وهي تثبت للإنسان من يوم ولادته حيا إلى حين وفاته.</a:t>
            </a:r>
          </a:p>
          <a:p>
            <a:pPr algn="just" rtl="1">
              <a:buNone/>
            </a:pPr>
            <a:r>
              <a:rPr lang="ar-MA" dirty="0" smtClean="0"/>
              <a:t> </a:t>
            </a:r>
            <a:endParaRPr lang="fr-FR" dirty="0" smtClean="0"/>
          </a:p>
          <a:p>
            <a:pPr algn="just" rtl="1">
              <a:buNone/>
            </a:pPr>
            <a:r>
              <a:rPr lang="ar-MA" dirty="0" smtClean="0"/>
              <a:t>   -</a:t>
            </a:r>
            <a:r>
              <a:rPr lang="ar-MA" dirty="0" smtClean="0">
                <a:solidFill>
                  <a:srgbClr val="FF0000"/>
                </a:solidFill>
              </a:rPr>
              <a:t>أهلية الأداء </a:t>
            </a:r>
            <a:r>
              <a:rPr lang="ar-MA" dirty="0" smtClean="0"/>
              <a:t>هي صلاحية الشخص لممارسة التصرفات والحقوق، والتحمل بالالتزامات على وجه يعتد به قانونا</a:t>
            </a:r>
            <a:r>
              <a:rPr lang="fr-FR" dirty="0" smtClean="0"/>
              <a:t>.</a:t>
            </a:r>
          </a:p>
          <a:p>
            <a:pPr algn="just" rtl="1">
              <a:buNone/>
            </a:pPr>
            <a:endParaRPr lang="ar-MA" dirty="0" smtClean="0"/>
          </a:p>
          <a:p>
            <a:pPr algn="just" rtl="1">
              <a:buNone/>
            </a:pPr>
            <a:r>
              <a:rPr lang="fr-FR" dirty="0" smtClean="0"/>
              <a:t>  -</a:t>
            </a:r>
            <a:r>
              <a:rPr lang="ar-MA" dirty="0" smtClean="0"/>
              <a:t>أهلية الأداء هي التي تعنينا في هذا المقام، لأنها تتعلق بأهلية التعاقد أو بصورة أعم بأهلية الالتزام.</a:t>
            </a:r>
          </a:p>
          <a:p>
            <a:pPr algn="r" rtl="1">
              <a:buNone/>
            </a:pPr>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4</a:t>
            </a:fld>
            <a:endParaRPr lang="fr-F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dirty="0" smtClean="0"/>
              <a:t>2</a:t>
            </a:r>
            <a:r>
              <a:rPr lang="ar-MA" b="1" dirty="0" smtClean="0"/>
              <a:t>. موقف المشرع  المغربي </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normAutofit/>
          </a:bodyPr>
          <a:lstStyle/>
          <a:p>
            <a:pPr algn="just" rtl="1">
              <a:buNone/>
            </a:pPr>
            <a:r>
              <a:rPr lang="ar-MA" dirty="0" smtClean="0"/>
              <a:t>    </a:t>
            </a:r>
            <a:r>
              <a:rPr lang="ar-MA" dirty="0" smtClean="0">
                <a:solidFill>
                  <a:srgbClr val="FF0000"/>
                </a:solidFill>
              </a:rPr>
              <a:t>لقد تأثر المشرع المغربي بالنظرية التقليدية  للغبن</a:t>
            </a:r>
            <a:r>
              <a:rPr lang="ar-MA" dirty="0" smtClean="0"/>
              <a:t>، التي تأخذ بنظرة  مادية  قاصرة  فقط  على  مجرد فقدان  التوازن  الاقتصادي  للعقد، مع حصره  في عقود </a:t>
            </a:r>
            <a:r>
              <a:rPr lang="ar-MA" dirty="0" err="1" smtClean="0"/>
              <a:t>المعاوضات</a:t>
            </a:r>
            <a:r>
              <a:rPr lang="ar-MA" dirty="0" smtClean="0"/>
              <a:t> دون غيرها.</a:t>
            </a:r>
            <a:endParaRPr lang="fr-FR" dirty="0" smtClean="0"/>
          </a:p>
          <a:p>
            <a:pPr lvl="0" algn="just" rtl="1">
              <a:buNone/>
            </a:pPr>
            <a:r>
              <a:rPr lang="ar-MA" b="1" dirty="0" smtClean="0"/>
              <a:t>أ- القاعدة العامة أن الغبن المجرد لا يخول إبطال العقد</a:t>
            </a:r>
            <a:endParaRPr lang="fr-FR" dirty="0" smtClean="0"/>
          </a:p>
          <a:p>
            <a:pPr algn="just" rtl="1">
              <a:buNone/>
            </a:pPr>
            <a:r>
              <a:rPr lang="ar-MA" dirty="0" smtClean="0"/>
              <a:t>   الأصل أن الغبن المجرد الذي يلحق الأشخاص الراشدين، لا يعيب الإرادة، ولا يخول الإبطال، حتى ولو كان فاحشا فاق الحد المعقول، لأن القانون  إنما يحرص  على إقامة تكافؤ قانوني بين المتعاقدين، بأن يكون كل  منهما كامل الأهلية، حر الإرادة،  وليس من شأنه أن  يحرص  على إقامة  توازن اقتصادي بين المتعاقدين. </a:t>
            </a:r>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40</a:t>
            </a:fld>
            <a:endParaRPr lang="fr-F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ب. الحالات الخاصة التي  يخول  فيها  الغبن  الإبطال                  </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normAutofit lnSpcReduction="10000"/>
          </a:bodyPr>
          <a:lstStyle/>
          <a:p>
            <a:pPr algn="just" rtl="1">
              <a:buNone/>
            </a:pPr>
            <a:r>
              <a:rPr lang="ar-MA" dirty="0" smtClean="0"/>
              <a:t>	يخول الغبن إمكانية المطالبة بإبطال العقد، إذا كان </a:t>
            </a:r>
            <a:r>
              <a:rPr lang="ar-MA" dirty="0" smtClean="0">
                <a:solidFill>
                  <a:srgbClr val="FF0000"/>
                </a:solidFill>
              </a:rPr>
              <a:t>مقرونا بتدليس </a:t>
            </a:r>
            <a:r>
              <a:rPr lang="ar-MA" dirty="0" smtClean="0"/>
              <a:t>أو إذا </a:t>
            </a:r>
            <a:r>
              <a:rPr lang="ar-MA" dirty="0" smtClean="0">
                <a:solidFill>
                  <a:srgbClr val="FF0000"/>
                </a:solidFill>
              </a:rPr>
              <a:t>لحق بقاصر أو ناقص لأهلية. </a:t>
            </a:r>
            <a:endParaRPr lang="fr-FR" dirty="0" smtClean="0">
              <a:solidFill>
                <a:srgbClr val="FF0000"/>
              </a:solidFill>
            </a:endParaRPr>
          </a:p>
          <a:p>
            <a:pPr lvl="0" algn="just" rtl="1">
              <a:buFont typeface="Wingdings" pitchFamily="2" charset="2"/>
              <a:buChar char="Ø"/>
            </a:pPr>
            <a:r>
              <a:rPr lang="ar-MA" b="1" dirty="0" smtClean="0"/>
              <a:t>الغبن المقرون بالتدليس </a:t>
            </a:r>
            <a:endParaRPr lang="fr-FR" dirty="0" smtClean="0"/>
          </a:p>
          <a:p>
            <a:pPr algn="just" rtl="1">
              <a:buNone/>
            </a:pPr>
            <a:r>
              <a:rPr lang="ar-MA" dirty="0" smtClean="0"/>
              <a:t>    يعتد  المشرع  المغربي بالغبن  ويجعله أساس للمطالبة  بإبطال العقد، إذا كان  ناتجا  عن تدليس المتعاقد الآخر، أو نائبه،  أو الشخص  الذي تعامل  من أجله.</a:t>
            </a:r>
            <a:endParaRPr lang="fr-FR" dirty="0" smtClean="0"/>
          </a:p>
          <a:p>
            <a:pPr algn="just" rtl="1">
              <a:buNone/>
            </a:pPr>
            <a:r>
              <a:rPr lang="ar-MA" dirty="0" smtClean="0"/>
              <a:t>   </a:t>
            </a:r>
            <a:r>
              <a:rPr lang="ar-MA" dirty="0" smtClean="0">
                <a:solidFill>
                  <a:srgbClr val="FF0000"/>
                </a:solidFill>
              </a:rPr>
              <a:t>يطرح تساؤل هنا،  عن فائدة  إقرار المشرع جواز  إبطال  العقد للغبن  المقرون  بالتدليس، مادام  يمكن  الطعن  بالعقد  للتدليس  فحسب.</a:t>
            </a:r>
            <a:endParaRPr lang="fr-FR" dirty="0" smtClean="0">
              <a:solidFill>
                <a:srgbClr val="FF0000"/>
              </a:solidFill>
            </a:endParaRPr>
          </a:p>
          <a:p>
            <a:pPr algn="just" rtl="1">
              <a:buBlip>
                <a:blip r:embed="rId2"/>
              </a:buBlip>
            </a:pPr>
            <a:r>
              <a:rPr lang="ar-MA" dirty="0" smtClean="0"/>
              <a:t>والجواب أن فائدة إقرار</a:t>
            </a:r>
            <a:r>
              <a:rPr lang="fr-FR" dirty="0" smtClean="0"/>
              <a:t> </a:t>
            </a:r>
            <a:r>
              <a:rPr lang="ar-MA" dirty="0" smtClean="0"/>
              <a:t>المشرع  جواز إبطال العقد للغبن المقرون بالتدليس  تتجلى في حالات  </a:t>
            </a:r>
            <a:r>
              <a:rPr lang="ar-MA" dirty="0" smtClean="0">
                <a:solidFill>
                  <a:srgbClr val="FF0000"/>
                </a:solidFill>
              </a:rPr>
              <a:t>التدليس  العارض</a:t>
            </a:r>
            <a:r>
              <a:rPr lang="ar-MA" dirty="0" smtClean="0"/>
              <a:t>، </a:t>
            </a:r>
            <a:r>
              <a:rPr lang="ar-MA" dirty="0" smtClean="0">
                <a:solidFill>
                  <a:srgbClr val="FF0000"/>
                </a:solidFill>
              </a:rPr>
              <a:t>والذي  لا يمنح المدلس  عليه سوى الحق  بالمطالبة  بالتعويض، لكنه  في حالة اقترانه بالغبن،   فإنه سيسمح للطرف المغبون  أن يطلب  بالإضافة  إلى التعويض،  بإبطال العقد.</a:t>
            </a:r>
            <a:endParaRPr lang="fr-FR" dirty="0" smtClean="0">
              <a:solidFill>
                <a:srgbClr val="FF0000"/>
              </a:solidFill>
            </a:endParaRPr>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41</a:t>
            </a:fld>
            <a:endParaRPr lang="fr-F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lgn="r" rtl="1"/>
            <a:r>
              <a:rPr lang="ar-MA" b="1" dirty="0" smtClean="0">
                <a:solidFill>
                  <a:srgbClr val="0070C0"/>
                </a:solidFill>
              </a:rPr>
              <a:t>الغبن  التي يكون فيها المغبون  قاصرا أو ناقص  الأهلية</a:t>
            </a:r>
            <a:r>
              <a:rPr lang="fr-FR" dirty="0" smtClean="0">
                <a:solidFill>
                  <a:srgbClr val="0070C0"/>
                </a:solidFill>
              </a:rPr>
              <a:t/>
            </a:r>
            <a:br>
              <a:rPr lang="fr-FR" dirty="0" smtClean="0">
                <a:solidFill>
                  <a:srgbClr val="0070C0"/>
                </a:solidFill>
              </a:rPr>
            </a:br>
            <a:endParaRPr lang="fr-FR" dirty="0">
              <a:solidFill>
                <a:srgbClr val="0070C0"/>
              </a:solidFill>
            </a:endParaRPr>
          </a:p>
        </p:txBody>
      </p:sp>
      <p:sp>
        <p:nvSpPr>
          <p:cNvPr id="3" name="Espace réservé du contenu 2"/>
          <p:cNvSpPr>
            <a:spLocks noGrp="1"/>
          </p:cNvSpPr>
          <p:nvPr>
            <p:ph sz="quarter" idx="1"/>
          </p:nvPr>
        </p:nvSpPr>
        <p:spPr/>
        <p:txBody>
          <a:bodyPr/>
          <a:lstStyle/>
          <a:p>
            <a:pPr algn="just" rtl="1">
              <a:buNone/>
            </a:pPr>
            <a:r>
              <a:rPr lang="ar-MA" dirty="0" smtClean="0"/>
              <a:t>    </a:t>
            </a:r>
            <a:r>
              <a:rPr lang="fr-FR" dirty="0" smtClean="0"/>
              <a:t>- </a:t>
            </a:r>
            <a:r>
              <a:rPr lang="ar-MA" dirty="0" smtClean="0"/>
              <a:t>استثناءا  عن قاعدة  أن الغبن  لا يعتد </a:t>
            </a:r>
            <a:r>
              <a:rPr lang="ar-MA" dirty="0" err="1" smtClean="0"/>
              <a:t>به</a:t>
            </a:r>
            <a:r>
              <a:rPr lang="ar-MA" dirty="0" smtClean="0"/>
              <a:t>  كسبب للإبطال، إلا إذا رافقه التدليس،  قرر المشرع  في الفصل  56 من </a:t>
            </a:r>
            <a:r>
              <a:rPr lang="ar-MA" dirty="0" err="1" smtClean="0"/>
              <a:t>ق</a:t>
            </a:r>
            <a:r>
              <a:rPr lang="ar-MA" dirty="0" smtClean="0"/>
              <a:t>.ل. ع :" </a:t>
            </a:r>
            <a:r>
              <a:rPr lang="ar-MA" dirty="0" smtClean="0">
                <a:solidFill>
                  <a:srgbClr val="FF0000"/>
                </a:solidFill>
              </a:rPr>
              <a:t>أن الغبن  المجرد يكفي وحده لإبطال العقد إذا لحق  بقاصر  أو ناقص  الأهلية ، حتى  لو تعاقد بمعونة  وصيه أو مساعده القضائي  وفقا للأوضاع التي يحددها القانون".</a:t>
            </a:r>
            <a:endParaRPr lang="fr-FR" dirty="0" smtClean="0">
              <a:solidFill>
                <a:srgbClr val="FF0000"/>
              </a:solidFill>
            </a:endParaRPr>
          </a:p>
          <a:p>
            <a:pPr algn="just" rtl="1">
              <a:buNone/>
            </a:pPr>
            <a:r>
              <a:rPr lang="ar-MA" dirty="0" smtClean="0"/>
              <a:t> </a:t>
            </a:r>
            <a:endParaRPr lang="fr-FR" dirty="0" smtClean="0"/>
          </a:p>
          <a:p>
            <a:pPr algn="just" rtl="1">
              <a:buNone/>
            </a:pPr>
            <a:r>
              <a:rPr lang="ar-MA" dirty="0" smtClean="0"/>
              <a:t> </a:t>
            </a:r>
            <a:r>
              <a:rPr lang="fr-FR" dirty="0" smtClean="0"/>
              <a:t> -</a:t>
            </a:r>
            <a:r>
              <a:rPr lang="ar-MA" dirty="0" smtClean="0"/>
              <a:t>حدد المشرع المغربي  في الفصل 56  الغبن  بما يزيد على الثلث،  بين الثمن  المذكور في العقد والقيمة  الحقيقية للشيء.</a:t>
            </a:r>
            <a:endParaRPr lang="fr-FR" dirty="0" smtClean="0"/>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42</a:t>
            </a:fld>
            <a:endParaRPr lang="fr-F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MA" b="1" dirty="0" smtClean="0">
                <a:solidFill>
                  <a:srgbClr val="0070C0"/>
                </a:solidFill>
              </a:rPr>
              <a:t>خامسا : حالة المرض والحالات الأخرى المشابهة</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normAutofit/>
          </a:bodyPr>
          <a:lstStyle/>
          <a:p>
            <a:pPr algn="just" rtl="1">
              <a:buNone/>
            </a:pPr>
            <a:r>
              <a:rPr lang="ar-MA" dirty="0" smtClean="0"/>
              <a:t>    نص الفصل 54  من </a:t>
            </a:r>
            <a:r>
              <a:rPr lang="ar-MA" dirty="0" err="1" smtClean="0"/>
              <a:t>ق</a:t>
            </a:r>
            <a:r>
              <a:rPr lang="ar-MA" dirty="0" smtClean="0"/>
              <a:t>.ل.ع </a:t>
            </a:r>
            <a:r>
              <a:rPr lang="ar-MA" dirty="0" err="1" smtClean="0"/>
              <a:t>على</a:t>
            </a:r>
            <a:r>
              <a:rPr lang="ar-MA" dirty="0" smtClean="0"/>
              <a:t> أن: </a:t>
            </a:r>
            <a:r>
              <a:rPr lang="ar-MA" dirty="0" smtClean="0">
                <a:solidFill>
                  <a:srgbClr val="FF0000"/>
                </a:solidFill>
              </a:rPr>
              <a:t>"أسباب  الإبطال المبنية  على حالة المرض  والحالات الأخرى  المشابهة  متروكة  لتقدير  القاضي" </a:t>
            </a:r>
            <a:r>
              <a:rPr lang="ar-MA" dirty="0" smtClean="0"/>
              <a:t>.</a:t>
            </a:r>
          </a:p>
          <a:p>
            <a:pPr algn="just" rtl="1">
              <a:buNone/>
            </a:pPr>
            <a:endParaRPr lang="fr-FR" dirty="0" smtClean="0"/>
          </a:p>
          <a:p>
            <a:pPr algn="just" rtl="1">
              <a:buNone/>
            </a:pPr>
            <a:r>
              <a:rPr lang="ar-MA" dirty="0" smtClean="0"/>
              <a:t>    تم عرض هذا الفصل  ضمن  الفصول   التي خصها   لعيوب الإرادة،  بمعنى أنه اعتبر المرض والحالات  الأخرى  المشابهة،  من الحالات التي تعيب الإرادة، مثل الغلط والتدليس والإكراه؛ </a:t>
            </a:r>
            <a:r>
              <a:rPr lang="ar-MA" dirty="0" smtClean="0">
                <a:solidFill>
                  <a:srgbClr val="FF0000"/>
                </a:solidFill>
              </a:rPr>
              <a:t>غير أن لم يوضحها ولم يعرض لحدودها، بل ترك للقضاة حرية تقدير ما إذا كان المرض والحالات الأخرى المشابهة، قد عابت الرضا في العقد، وجعلته قابلا للإبطال</a:t>
            </a:r>
            <a:r>
              <a:rPr lang="fr-FR" dirty="0" smtClean="0">
                <a:solidFill>
                  <a:srgbClr val="FF0000"/>
                </a:solidFill>
              </a:rPr>
              <a:t>.</a:t>
            </a:r>
            <a:r>
              <a:rPr lang="ar-MA" dirty="0" smtClean="0"/>
              <a:t> </a:t>
            </a:r>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43</a:t>
            </a:fld>
            <a:endParaRPr lang="fr-F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1. المقصود بحالة المرض والحالات الأخرى المشابهة:</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normAutofit/>
          </a:bodyPr>
          <a:lstStyle/>
          <a:p>
            <a:pPr algn="just" rtl="1">
              <a:buNone/>
            </a:pPr>
            <a:r>
              <a:rPr lang="ar-MA" dirty="0" smtClean="0"/>
              <a:t>   </a:t>
            </a:r>
            <a:r>
              <a:rPr lang="fr-FR" dirty="0" smtClean="0"/>
              <a:t>-</a:t>
            </a:r>
            <a:r>
              <a:rPr lang="ar-MA" dirty="0" smtClean="0"/>
              <a:t> يقصد بحالة المرض، </a:t>
            </a:r>
            <a:r>
              <a:rPr lang="ar-MA" dirty="0" smtClean="0">
                <a:solidFill>
                  <a:srgbClr val="FF0000"/>
                </a:solidFill>
              </a:rPr>
              <a:t>كل مرض سواء كان عقلي أو عضوي،</a:t>
            </a:r>
            <a:r>
              <a:rPr lang="ar-MA" dirty="0" smtClean="0"/>
              <a:t> من شأنه أن يقيد حرية المريض ويضعف إرادته، وحمله تحت وطأة الحالة النفسية الموجود عليها إلى إبرام عقد لم يكن يقبل </a:t>
            </a:r>
            <a:r>
              <a:rPr lang="ar-MA" dirty="0" err="1" smtClean="0"/>
              <a:t>به</a:t>
            </a:r>
            <a:r>
              <a:rPr lang="ar-MA" dirty="0" smtClean="0"/>
              <a:t> لو كان في وضعيته الطبيعية</a:t>
            </a:r>
            <a:r>
              <a:rPr lang="fr-FR" dirty="0" smtClean="0"/>
              <a:t>.</a:t>
            </a:r>
            <a:r>
              <a:rPr lang="ar-MA" dirty="0" smtClean="0"/>
              <a:t> </a:t>
            </a:r>
            <a:endParaRPr lang="fr-FR" dirty="0" smtClean="0"/>
          </a:p>
          <a:p>
            <a:pPr algn="just" rtl="1">
              <a:buNone/>
            </a:pPr>
            <a:endParaRPr lang="fr-FR" dirty="0" smtClean="0"/>
          </a:p>
          <a:p>
            <a:pPr algn="just" rtl="1">
              <a:buNone/>
            </a:pPr>
            <a:r>
              <a:rPr lang="fr-FR" dirty="0" smtClean="0"/>
              <a:t> -  </a:t>
            </a:r>
            <a:r>
              <a:rPr lang="ar-MA" dirty="0" smtClean="0"/>
              <a:t>يقصد بالحالات الأخرى المشابهة، هي </a:t>
            </a:r>
            <a:r>
              <a:rPr lang="ar-MA" dirty="0" smtClean="0">
                <a:solidFill>
                  <a:srgbClr val="FF0000"/>
                </a:solidFill>
              </a:rPr>
              <a:t>حالات يوجد فيها الشخص تجعله أقرب للمريض ضعيف التفكير منه، لسليم الجسم صحيح العقل والإدراك، كما في الطيش الجارف، أو الهوى الجامح، أو الحاجة الماسة، أو عدم الخبرة، </a:t>
            </a:r>
            <a:r>
              <a:rPr lang="ar-MA" dirty="0" smtClean="0"/>
              <a:t>حيث يكون معها إرادة المتعاقد متأثرة بالظروف المحيطة </a:t>
            </a:r>
            <a:r>
              <a:rPr lang="ar-MA" dirty="0" err="1" smtClean="0"/>
              <a:t>بها</a:t>
            </a:r>
            <a:r>
              <a:rPr lang="ar-MA" dirty="0" smtClean="0"/>
              <a:t>، مما يعرضه للاستغلال ويجعله يبرم عقودا مجحفة في حقه، لم يكن ليبرمها لو كانت إرادته سليمة. </a:t>
            </a:r>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44</a:t>
            </a:fld>
            <a:endParaRPr lang="fr-F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2-موقف المشرع المغربي:</a:t>
            </a:r>
            <a:endParaRPr lang="fr-FR" dirty="0" smtClean="0">
              <a:solidFill>
                <a:srgbClr val="0070C0"/>
              </a:solidFill>
            </a:endParaRPr>
          </a:p>
        </p:txBody>
      </p:sp>
      <p:sp>
        <p:nvSpPr>
          <p:cNvPr id="3" name="Espace réservé du contenu 2"/>
          <p:cNvSpPr>
            <a:spLocks noGrp="1"/>
          </p:cNvSpPr>
          <p:nvPr>
            <p:ph sz="quarter" idx="1"/>
          </p:nvPr>
        </p:nvSpPr>
        <p:spPr/>
        <p:txBody>
          <a:bodyPr/>
          <a:lstStyle/>
          <a:p>
            <a:pPr algn="just" rtl="1">
              <a:buNone/>
            </a:pPr>
            <a:r>
              <a:rPr lang="ar-MA" dirty="0" smtClean="0"/>
              <a:t>     - بتنصيص الفصل 54 من </a:t>
            </a:r>
            <a:r>
              <a:rPr lang="ar-MA" dirty="0" err="1" smtClean="0"/>
              <a:t>ق</a:t>
            </a:r>
            <a:r>
              <a:rPr lang="ar-MA" dirty="0" smtClean="0"/>
              <a:t> ل </a:t>
            </a:r>
            <a:r>
              <a:rPr lang="ar-MA" dirty="0" err="1" smtClean="0"/>
              <a:t>ع</a:t>
            </a:r>
            <a:r>
              <a:rPr lang="ar-MA" dirty="0" smtClean="0"/>
              <a:t> على حالة المرض والحالات الأخرى المشابهة، </a:t>
            </a:r>
            <a:r>
              <a:rPr lang="ar-MA" dirty="0" smtClean="0">
                <a:solidFill>
                  <a:srgbClr val="FF0000"/>
                </a:solidFill>
              </a:rPr>
              <a:t>يفتح الباب أمام القضاء المغربي للأخذ بنظرية الغبن الاستغلالي</a:t>
            </a:r>
            <a:r>
              <a:rPr lang="ar-MA" dirty="0" smtClean="0"/>
              <a:t>، وهي تقوم على استغلال أحد المتعاقدين مرض أو ضعف أو حاجة أو طيش المتعاقد الآخر, </a:t>
            </a:r>
          </a:p>
          <a:p>
            <a:pPr algn="just" rtl="1">
              <a:buNone/>
            </a:pPr>
            <a:endParaRPr lang="ar-MA" dirty="0" smtClean="0"/>
          </a:p>
          <a:p>
            <a:pPr algn="just" rtl="1">
              <a:buNone/>
            </a:pPr>
            <a:endParaRPr lang="ar-MA" dirty="0" smtClean="0"/>
          </a:p>
          <a:p>
            <a:pPr algn="just" rtl="1">
              <a:buNone/>
            </a:pPr>
            <a:r>
              <a:rPr lang="ar-MA" dirty="0" smtClean="0"/>
              <a:t>    - إن الطرف المغبون غبنا استغلاليا </a:t>
            </a:r>
            <a:r>
              <a:rPr lang="ar-MA" dirty="0" smtClean="0">
                <a:solidFill>
                  <a:srgbClr val="FF0000"/>
                </a:solidFill>
              </a:rPr>
              <a:t>يسوغ له المطالبة بإبطال العقد</a:t>
            </a:r>
            <a:r>
              <a:rPr lang="ar-MA" dirty="0" smtClean="0"/>
              <a:t>، ولاسيما أن المشرع منح القاضي سلطة واسعة في هذا المجال، </a:t>
            </a:r>
            <a:r>
              <a:rPr lang="ar-MA" dirty="0" smtClean="0">
                <a:solidFill>
                  <a:srgbClr val="FF0000"/>
                </a:solidFill>
              </a:rPr>
              <a:t>وترك تقرير الإبطال لتقديره.</a:t>
            </a:r>
            <a:endParaRPr lang="fr-FR" dirty="0">
              <a:solidFill>
                <a:srgbClr val="FF0000"/>
              </a:solidFill>
            </a:endParaRPr>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45</a:t>
            </a:fld>
            <a:endParaRPr lang="fr-F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المبحث الثاني: المحل</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normAutofit/>
          </a:bodyPr>
          <a:lstStyle/>
          <a:p>
            <a:pPr algn="just" rtl="1">
              <a:buNone/>
            </a:pPr>
            <a:r>
              <a:rPr lang="ar-MA" b="1" dirty="0" smtClean="0">
                <a:solidFill>
                  <a:srgbClr val="00B0F0"/>
                </a:solidFill>
              </a:rPr>
              <a:t>المطلب الأول: تمييز محل الالتزام عن محل العقد</a:t>
            </a:r>
            <a:endParaRPr lang="fr-FR" dirty="0" smtClean="0">
              <a:solidFill>
                <a:srgbClr val="00B0F0"/>
              </a:solidFill>
            </a:endParaRPr>
          </a:p>
          <a:p>
            <a:pPr algn="just" rtl="1">
              <a:buNone/>
            </a:pPr>
            <a:r>
              <a:rPr lang="fr-FR" dirty="0" smtClean="0"/>
              <a:t>   </a:t>
            </a:r>
          </a:p>
          <a:p>
            <a:pPr algn="just" rtl="1">
              <a:buNone/>
            </a:pPr>
            <a:r>
              <a:rPr lang="fr-FR" dirty="0" smtClean="0"/>
              <a:t>   </a:t>
            </a:r>
            <a:r>
              <a:rPr lang="ar-MA" dirty="0" smtClean="0">
                <a:solidFill>
                  <a:srgbClr val="FF0000"/>
                </a:solidFill>
              </a:rPr>
              <a:t>محل العقد هو موضوعه، </a:t>
            </a:r>
            <a:r>
              <a:rPr lang="ar-MA" dirty="0" smtClean="0"/>
              <a:t>أي الأثر القانوني الذي يسعى الأطراف إلى تحقيقه من وراء التعاقد، وهذا الأثر القانوني إما أن يكون إنشاء الالتزام، أو نقله، أو تعديله، أو إنهائه. </a:t>
            </a:r>
            <a:endParaRPr lang="fr-FR" dirty="0" smtClean="0"/>
          </a:p>
          <a:p>
            <a:pPr algn="just" rtl="1">
              <a:buNone/>
            </a:pPr>
            <a:r>
              <a:rPr lang="fr-FR" dirty="0" smtClean="0"/>
              <a:t>   </a:t>
            </a:r>
            <a:r>
              <a:rPr lang="ar-MA" dirty="0" smtClean="0">
                <a:solidFill>
                  <a:srgbClr val="FF0000"/>
                </a:solidFill>
              </a:rPr>
              <a:t>أما محل الالتزام فهو الأداء الذي يجب على المدين أداؤه لمصلحة الدائن</a:t>
            </a:r>
            <a:r>
              <a:rPr lang="ar-MA" dirty="0" smtClean="0"/>
              <a:t>، وهو إما إعطاء شيء، أي نقل ملكيته أو أي حق عيني آخر، وإما قيام بعمل، وإما امتناع عن عمل.</a:t>
            </a:r>
            <a:endParaRPr lang="fr-FR" dirty="0" smtClean="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46</a:t>
            </a:fld>
            <a:endParaRPr lang="fr-F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a:xfrm>
            <a:off x="467544" y="1556792"/>
            <a:ext cx="7467600" cy="4873752"/>
          </a:xfrm>
        </p:spPr>
        <p:txBody>
          <a:bodyPr/>
          <a:lstStyle/>
          <a:p>
            <a:pPr algn="just" rtl="1">
              <a:buNone/>
            </a:pPr>
            <a:r>
              <a:rPr lang="fr-FR" dirty="0" smtClean="0"/>
              <a:t>   </a:t>
            </a:r>
            <a:r>
              <a:rPr lang="ar-MA" dirty="0" smtClean="0"/>
              <a:t>والذي </a:t>
            </a:r>
            <a:r>
              <a:rPr lang="ar-MA" dirty="0" err="1" smtClean="0"/>
              <a:t>يهمنا</a:t>
            </a:r>
            <a:r>
              <a:rPr lang="ar-MA" dirty="0" smtClean="0"/>
              <a:t> هو محل الالتزام لا محل العقد، باعتباره ضروريا لقيام العقد، فمحل الالتزام إذا هو الذي وقع التعاقد عليه، وهو ما التزم المدين بإعطائه، أو بعمله، أو بالامتناع عن عمله. </a:t>
            </a:r>
            <a:r>
              <a:rPr lang="ar-MA" dirty="0" smtClean="0">
                <a:solidFill>
                  <a:srgbClr val="FF0000"/>
                </a:solidFill>
              </a:rPr>
              <a:t>وهو الذي يقع في جواب بماذا التزم المتعاقد؟</a:t>
            </a:r>
            <a:r>
              <a:rPr lang="ar-MA" dirty="0" smtClean="0"/>
              <a:t> </a:t>
            </a:r>
            <a:endParaRPr lang="fr-FR" dirty="0" smtClean="0"/>
          </a:p>
          <a:p>
            <a:pPr algn="just" rtl="1">
              <a:buNone/>
            </a:pPr>
            <a:endParaRPr lang="fr-FR" dirty="0" smtClean="0"/>
          </a:p>
          <a:p>
            <a:pPr algn="just" rtl="1">
              <a:buNone/>
            </a:pPr>
            <a:r>
              <a:rPr lang="fr-FR" dirty="0" smtClean="0"/>
              <a:t>   </a:t>
            </a:r>
            <a:r>
              <a:rPr lang="ar-MA" dirty="0" smtClean="0"/>
              <a:t>وفي هذا الخصوص نجد أن ق ل ع المغربي لم يكتف بما ذكره في المادة الثانية، من أن الالتزامات الناشئة عن التعاقد يتطلب وجودها شيئا محققا، </a:t>
            </a:r>
            <a:r>
              <a:rPr lang="ar-MA" dirty="0" smtClean="0">
                <a:solidFill>
                  <a:srgbClr val="FF0000"/>
                </a:solidFill>
              </a:rPr>
              <a:t>يصلح لأن يكون محلا للالتزام</a:t>
            </a:r>
            <a:r>
              <a:rPr lang="ar-MA" dirty="0" smtClean="0"/>
              <a:t>، بل هو عندما بحث في المحل، جعل عنوان البحث </a:t>
            </a:r>
            <a:r>
              <a:rPr lang="ar-MA" dirty="0" smtClean="0">
                <a:solidFill>
                  <a:srgbClr val="FF0000"/>
                </a:solidFill>
              </a:rPr>
              <a:t>"محل الالتزامات التعاقدية".</a:t>
            </a:r>
            <a:endParaRPr lang="fr-FR" dirty="0">
              <a:solidFill>
                <a:srgbClr val="FF0000"/>
              </a:solidFill>
            </a:endParaRPr>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47</a:t>
            </a:fld>
            <a:endParaRPr lang="fr-F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المطلب الثاني: شروط المحل</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normAutofit/>
          </a:bodyPr>
          <a:lstStyle/>
          <a:p>
            <a:pPr algn="just" rtl="1">
              <a:buNone/>
            </a:pPr>
            <a:r>
              <a:rPr lang="fr-FR" dirty="0" smtClean="0"/>
              <a:t>    </a:t>
            </a:r>
            <a:r>
              <a:rPr lang="ar-MA" dirty="0" smtClean="0"/>
              <a:t>يشترط في محل الالتزام أن يكون: موجودا، مشروعا، ممكنا، معينا أو قابلا للتعيين.</a:t>
            </a:r>
            <a:endParaRPr lang="fr-FR" dirty="0" smtClean="0"/>
          </a:p>
          <a:p>
            <a:pPr algn="just" rtl="1">
              <a:buNone/>
            </a:pPr>
            <a:r>
              <a:rPr lang="ar-MA" b="1" dirty="0" smtClean="0">
                <a:solidFill>
                  <a:srgbClr val="00B0F0"/>
                </a:solidFill>
              </a:rPr>
              <a:t>الفقرة الأولى: أن يكون المحل موجودا</a:t>
            </a:r>
            <a:endParaRPr lang="fr-FR" dirty="0" smtClean="0">
              <a:solidFill>
                <a:srgbClr val="00B0F0"/>
              </a:solidFill>
            </a:endParaRPr>
          </a:p>
          <a:p>
            <a:pPr algn="just" rtl="1">
              <a:buNone/>
            </a:pPr>
            <a:r>
              <a:rPr lang="ar-MA" dirty="0" smtClean="0"/>
              <a:t>    إذا كان محل الالتزام نقل ملكية شيء، أو إنشاء حق عيني عليه، يجب أن يكون هذا الشيء موجودا فعلا وقت إبرام العقد؛ </a:t>
            </a:r>
          </a:p>
          <a:p>
            <a:pPr algn="just" rtl="1">
              <a:buNone/>
            </a:pPr>
            <a:r>
              <a:rPr lang="ar-MA" dirty="0" smtClean="0"/>
              <a:t>   أما إذا كان الشيء غير موجود أصلا وقت التعاقد، أو كان موجودا ثم هلك قبل نشوء الالتزام، فإن إنشاء الحق العيني عليه يكون مستحيلا استحالة مطلقة.</a:t>
            </a:r>
            <a:endParaRPr lang="fr-FR" dirty="0" smtClean="0"/>
          </a:p>
          <a:p>
            <a:pPr algn="just" rtl="1">
              <a:buNone/>
            </a:pPr>
            <a:r>
              <a:rPr lang="ar-MA" dirty="0" smtClean="0"/>
              <a:t>   وقد يكون الشيء غير موجود، وإنما سيوجد في المستقبل، ويصح ذلك التعاقد، هذا المبدأ يرد عليه استثناءات كما هو الشأن بالنسبة للتعامل في التركة المسـتقبلة</a:t>
            </a:r>
            <a:r>
              <a:rPr lang="fr-FR" dirty="0" smtClean="0"/>
              <a:t>.</a:t>
            </a:r>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48</a:t>
            </a:fld>
            <a:endParaRPr lang="fr-F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الفقرة الثانية: أن يكون المحل مشروعا</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normAutofit/>
          </a:bodyPr>
          <a:lstStyle/>
          <a:p>
            <a:pPr algn="just" rtl="1">
              <a:buNone/>
            </a:pPr>
            <a:r>
              <a:rPr lang="fr-FR" dirty="0" smtClean="0"/>
              <a:t>   </a:t>
            </a:r>
            <a:r>
              <a:rPr lang="ar-MA" dirty="0" smtClean="0"/>
              <a:t>أن يكون محل الالتزام مشروعا، معناه </a:t>
            </a:r>
            <a:r>
              <a:rPr lang="ar-MA" dirty="0" smtClean="0">
                <a:solidFill>
                  <a:srgbClr val="FF0000"/>
                </a:solidFill>
              </a:rPr>
              <a:t>أن يكون مما يجوز التعامل فيه</a:t>
            </a:r>
            <a:r>
              <a:rPr lang="ar-MA" dirty="0" smtClean="0"/>
              <a:t>، </a:t>
            </a:r>
            <a:r>
              <a:rPr lang="ar-MA" dirty="0" smtClean="0">
                <a:solidFill>
                  <a:srgbClr val="FF0000"/>
                </a:solidFill>
              </a:rPr>
              <a:t>وأن لا يكون مخالفا للنظام العام أو الآداب العامة</a:t>
            </a:r>
            <a:r>
              <a:rPr lang="ar-MA" dirty="0" smtClean="0"/>
              <a:t>.</a:t>
            </a:r>
          </a:p>
          <a:p>
            <a:pPr algn="just" rtl="1">
              <a:buNone/>
            </a:pPr>
            <a:endParaRPr lang="fr-FR" dirty="0" smtClean="0"/>
          </a:p>
          <a:p>
            <a:pPr algn="just" rtl="1">
              <a:buNone/>
            </a:pPr>
            <a:r>
              <a:rPr lang="ar-MA" b="1" dirty="0" smtClean="0">
                <a:solidFill>
                  <a:srgbClr val="00B0F0"/>
                </a:solidFill>
              </a:rPr>
              <a:t>أولا-يجب أن يكون المحل مما يجوز التعامل فيه:</a:t>
            </a:r>
            <a:endParaRPr lang="fr-FR" dirty="0" smtClean="0">
              <a:solidFill>
                <a:srgbClr val="00B0F0"/>
              </a:solidFill>
            </a:endParaRPr>
          </a:p>
          <a:p>
            <a:pPr algn="just" rtl="1">
              <a:buNone/>
            </a:pPr>
            <a:r>
              <a:rPr lang="ar-MA" dirty="0" smtClean="0"/>
              <a:t> </a:t>
            </a:r>
            <a:r>
              <a:rPr lang="fr-FR" dirty="0" smtClean="0"/>
              <a:t>   </a:t>
            </a:r>
            <a:r>
              <a:rPr lang="ar-MA" dirty="0" smtClean="0"/>
              <a:t>أشار الفصل 57 من </a:t>
            </a:r>
            <a:r>
              <a:rPr lang="ar-MA" dirty="0" err="1" smtClean="0"/>
              <a:t>ق</a:t>
            </a:r>
            <a:r>
              <a:rPr lang="ar-MA" dirty="0" smtClean="0"/>
              <a:t> ل </a:t>
            </a:r>
            <a:r>
              <a:rPr lang="ar-MA" dirty="0" err="1" smtClean="0"/>
              <a:t>ع</a:t>
            </a:r>
            <a:r>
              <a:rPr lang="ar-MA" dirty="0" smtClean="0"/>
              <a:t> إلى مشروعية المحل،</a:t>
            </a:r>
            <a:r>
              <a:rPr lang="fr-FR" dirty="0" smtClean="0"/>
              <a:t> </a:t>
            </a:r>
            <a:r>
              <a:rPr lang="ar-MA" dirty="0" smtClean="0"/>
              <a:t>حيث اعتبر أن المحل إذا كان شيئا، أو حقا، أو فعلا،</a:t>
            </a:r>
            <a:r>
              <a:rPr lang="ar-MA" dirty="0" smtClean="0">
                <a:solidFill>
                  <a:srgbClr val="FF0000"/>
                </a:solidFill>
              </a:rPr>
              <a:t> فإنه يجب أن يكون مما يجوز التعامل فيه</a:t>
            </a:r>
            <a:r>
              <a:rPr lang="ar-MA" dirty="0" smtClean="0"/>
              <a:t>، وإلا فإنه لن يصلح محلا للالتزام التعاقدي، </a:t>
            </a:r>
            <a:r>
              <a:rPr lang="ar-MA" dirty="0" smtClean="0">
                <a:solidFill>
                  <a:srgbClr val="FF0000"/>
                </a:solidFill>
              </a:rPr>
              <a:t>ولذلك فإن جميع ما يخرج عن دائرة التعامل، إما بطبيعته، أو بحكم القانون، لا يصلح أن يكون محلا للالتزام.</a:t>
            </a:r>
            <a:endParaRPr lang="fr-FR" dirty="0" smtClean="0">
              <a:solidFill>
                <a:srgbClr val="FF0000"/>
              </a:solidFill>
            </a:endParaRPr>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49</a:t>
            </a:fld>
            <a:endParaRPr lang="fr-F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a:xfrm>
            <a:off x="457200" y="980728"/>
            <a:ext cx="7467600" cy="5493224"/>
          </a:xfrm>
        </p:spPr>
        <p:txBody>
          <a:bodyPr>
            <a:normAutofit/>
          </a:bodyPr>
          <a:lstStyle/>
          <a:p>
            <a:pPr algn="just" rtl="1">
              <a:buNone/>
            </a:pPr>
            <a:r>
              <a:rPr lang="ar-MA" dirty="0" smtClean="0"/>
              <a:t>    </a:t>
            </a:r>
          </a:p>
          <a:p>
            <a:pPr algn="just" rtl="1">
              <a:buNone/>
            </a:pPr>
            <a:r>
              <a:rPr lang="ar-MA" dirty="0" smtClean="0"/>
              <a:t>   نظم المشرع المغربي أحكام</a:t>
            </a:r>
            <a:r>
              <a:rPr lang="fr-FR" dirty="0" smtClean="0"/>
              <a:t> </a:t>
            </a:r>
            <a:r>
              <a:rPr lang="ar-MA" dirty="0" smtClean="0"/>
              <a:t>الأهلية بمقتضى ق ل ع في الفصول من 3 إلى 13، ومدونة الأسرة في الفصول من 206 إلى 228. وأحكامها تتعلق </a:t>
            </a:r>
            <a:r>
              <a:rPr lang="ar-MA" dirty="0" smtClean="0">
                <a:solidFill>
                  <a:srgbClr val="FF0000"/>
                </a:solidFill>
              </a:rPr>
              <a:t>بالنظام العام </a:t>
            </a:r>
            <a:r>
              <a:rPr lang="ar-MA" dirty="0" smtClean="0"/>
              <a:t>ويجب مراعاتها دون مخالفة بنود أحكامها.</a:t>
            </a:r>
          </a:p>
          <a:p>
            <a:pPr algn="r" rtl="1">
              <a:buNone/>
            </a:pPr>
            <a:endParaRPr lang="fr-FR" sz="1200" dirty="0" smtClean="0"/>
          </a:p>
          <a:p>
            <a:pPr algn="just" rtl="1">
              <a:buNone/>
            </a:pPr>
            <a:r>
              <a:rPr lang="ar-MA" dirty="0" smtClean="0"/>
              <a:t>   وإذا كان الأصل في الشخص كمال الأهلية ببلوغه سن الرشد القانوني(18 سنة شمسية كاملة)، فإنه في بعض الحالات تتأثر الأهلية بعدة عوامل، حددت في </a:t>
            </a:r>
            <a:r>
              <a:rPr lang="ar-MA" dirty="0" smtClean="0">
                <a:solidFill>
                  <a:srgbClr val="FF0000"/>
                </a:solidFill>
              </a:rPr>
              <a:t>السن وسلوك الشخص ووضعيته الذهنية</a:t>
            </a:r>
            <a:r>
              <a:rPr lang="ar-MA" dirty="0" smtClean="0"/>
              <a:t>، الأمر الذي من شأنه أن يؤثر في صحة التصرفات القانوني.</a:t>
            </a:r>
            <a:endParaRPr lang="fr-FR" dirty="0" smtClean="0"/>
          </a:p>
          <a:p>
            <a:pPr algn="r" rtl="1">
              <a:buNone/>
            </a:pPr>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5</a:t>
            </a:fld>
            <a:endParaRPr lang="fr-F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lstStyle/>
          <a:p>
            <a:pPr algn="just" rtl="1">
              <a:buNone/>
            </a:pPr>
            <a:r>
              <a:rPr lang="ar-MA" dirty="0" smtClean="0"/>
              <a:t>   </a:t>
            </a:r>
            <a:r>
              <a:rPr lang="ar-MA" dirty="0" smtClean="0">
                <a:solidFill>
                  <a:srgbClr val="FF0000"/>
                </a:solidFill>
              </a:rPr>
              <a:t>الأشياء الخارجة عن التعامل بطبيعتها، </a:t>
            </a:r>
            <a:r>
              <a:rPr lang="ar-MA" dirty="0" smtClean="0"/>
              <a:t>هي التي لا يستطع أحد أن يستأثر بحيازتها، كأشعة الشمس، والهواء، وماء البحر.</a:t>
            </a:r>
          </a:p>
          <a:p>
            <a:pPr algn="just" rtl="1">
              <a:buNone/>
            </a:pPr>
            <a:r>
              <a:rPr lang="ar-MA" dirty="0" smtClean="0"/>
              <a:t> </a:t>
            </a:r>
          </a:p>
          <a:p>
            <a:pPr algn="just" rtl="1">
              <a:buNone/>
            </a:pPr>
            <a:r>
              <a:rPr lang="ar-MA" dirty="0" smtClean="0"/>
              <a:t>   </a:t>
            </a:r>
            <a:r>
              <a:rPr lang="ar-MA" dirty="0" smtClean="0">
                <a:solidFill>
                  <a:srgbClr val="FF0000"/>
                </a:solidFill>
              </a:rPr>
              <a:t>أما الأشياء الخارجة عن التعامل بحكم القانون، </a:t>
            </a:r>
            <a:r>
              <a:rPr lang="ar-MA" dirty="0" smtClean="0"/>
              <a:t>فهي التي لا يجيز القانون أن تكون محلا للحقوق المالية؛ فلا يجوز مثلا، التعامل في الأملاك العمومية ببيعها، أو في المواد المخدرة.</a:t>
            </a:r>
          </a:p>
          <a:p>
            <a:pPr algn="just" rtl="1">
              <a:buNone/>
            </a:pPr>
            <a:endParaRPr lang="fr-FR" dirty="0" smtClean="0"/>
          </a:p>
          <a:p>
            <a:pPr algn="just" rtl="1">
              <a:buNone/>
            </a:pPr>
            <a:r>
              <a:rPr lang="ar-MA" dirty="0" smtClean="0"/>
              <a:t>   </a:t>
            </a:r>
            <a:r>
              <a:rPr lang="ar-MA" dirty="0" smtClean="0">
                <a:solidFill>
                  <a:srgbClr val="FF0000"/>
                </a:solidFill>
              </a:rPr>
              <a:t>كما أن الأفعال والحقوق الخارجة عن التعامل، لا يصح أن تكون محلا للالتزام، </a:t>
            </a:r>
            <a:r>
              <a:rPr lang="ar-MA" dirty="0" smtClean="0"/>
              <a:t>فالقتل، والجرح، وحق ممارسة الحريات العامة، وحق التمتع بالأهلية، كلها أفعال وحقوق لا تدخل في دائرة التعامل.</a:t>
            </a:r>
            <a:endParaRPr lang="fr-FR" dirty="0" smtClean="0"/>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50</a:t>
            </a:fld>
            <a:endParaRPr lang="fr-F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ثانيا- يجب ألا يكون المحل مخالفا للنظام العام أو الآداب العامة:</a:t>
            </a:r>
            <a:endParaRPr lang="fr-FR" dirty="0" smtClean="0">
              <a:solidFill>
                <a:srgbClr val="0070C0"/>
              </a:solidFill>
            </a:endParaRPr>
          </a:p>
        </p:txBody>
      </p:sp>
      <p:sp>
        <p:nvSpPr>
          <p:cNvPr id="3" name="Espace réservé du contenu 2"/>
          <p:cNvSpPr>
            <a:spLocks noGrp="1"/>
          </p:cNvSpPr>
          <p:nvPr>
            <p:ph sz="quarter" idx="1"/>
          </p:nvPr>
        </p:nvSpPr>
        <p:spPr/>
        <p:txBody>
          <a:bodyPr/>
          <a:lstStyle/>
          <a:p>
            <a:pPr algn="just" rtl="1">
              <a:buNone/>
            </a:pPr>
            <a:r>
              <a:rPr lang="ar-MA" dirty="0" smtClean="0"/>
              <a:t>    إن مفهوم النظام العام والآداب العامة الواجب حمايتهما، </a:t>
            </a:r>
            <a:r>
              <a:rPr lang="ar-MA" dirty="0" smtClean="0">
                <a:solidFill>
                  <a:srgbClr val="FF0000"/>
                </a:solidFill>
              </a:rPr>
              <a:t>تختلف تطبيقاتهما وحدودهما، زمانا ومكانا،</a:t>
            </a:r>
            <a:r>
              <a:rPr lang="ar-MA" dirty="0" smtClean="0"/>
              <a:t> لأنهما يتطوران باستمرار، بحيث تكون بعض الأعمال في مكان وزمان منافية للنظام العام أو الآداب العامة، في حين غير منافية لهما في مكان وزمان آخر.</a:t>
            </a:r>
          </a:p>
          <a:p>
            <a:pPr algn="just" rtl="1">
              <a:buNone/>
            </a:pPr>
            <a:endParaRPr lang="fr-FR" dirty="0" smtClean="0"/>
          </a:p>
          <a:p>
            <a:pPr algn="just" rtl="1">
              <a:buNone/>
            </a:pPr>
            <a:r>
              <a:rPr lang="ar-MA" dirty="0" smtClean="0"/>
              <a:t>   ومن التطبيقات الهامة في عصرنا على بطلان الالتزامات، لكونها مخالفة للنظام العام أو الآداب العامة، </a:t>
            </a:r>
            <a:r>
              <a:rPr lang="ar-MA" dirty="0" smtClean="0">
                <a:solidFill>
                  <a:srgbClr val="FF0000"/>
                </a:solidFill>
              </a:rPr>
              <a:t>نذكر بيع أو إيجار بيت للدعارة، أو المقامرة</a:t>
            </a:r>
            <a:r>
              <a:rPr lang="ar-MA" dirty="0" smtClean="0"/>
              <a:t>؛</a:t>
            </a:r>
            <a:endParaRPr lang="fr-FR" dirty="0" smtClean="0"/>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51</a:t>
            </a:fld>
            <a:endParaRPr lang="fr-F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الفقرة الثالثة: أن يكون المحل ممكنا</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normAutofit/>
          </a:bodyPr>
          <a:lstStyle/>
          <a:p>
            <a:pPr algn="just" rtl="1">
              <a:buNone/>
            </a:pPr>
            <a:r>
              <a:rPr lang="ar-MA" dirty="0" smtClean="0"/>
              <a:t>   اشترط المشرع في محل الالتزام أن </a:t>
            </a:r>
            <a:r>
              <a:rPr lang="ar-MA" dirty="0" smtClean="0">
                <a:solidFill>
                  <a:srgbClr val="FF0000"/>
                </a:solidFill>
              </a:rPr>
              <a:t>يكون ممكنا غير مستحيل</a:t>
            </a:r>
            <a:r>
              <a:rPr lang="ar-MA" dirty="0" smtClean="0"/>
              <a:t>، وذلك بمقتضى الفصل 59 من </a:t>
            </a:r>
            <a:r>
              <a:rPr lang="ar-MA" dirty="0" err="1" smtClean="0"/>
              <a:t>ق</a:t>
            </a:r>
            <a:r>
              <a:rPr lang="ar-MA" dirty="0" smtClean="0"/>
              <a:t> ل </a:t>
            </a:r>
            <a:r>
              <a:rPr lang="ar-MA" dirty="0" err="1" smtClean="0"/>
              <a:t>ع</a:t>
            </a:r>
            <a:r>
              <a:rPr lang="ar-MA" dirty="0" smtClean="0"/>
              <a:t>.</a:t>
            </a:r>
          </a:p>
          <a:p>
            <a:pPr algn="just" rtl="1">
              <a:buNone/>
            </a:pPr>
            <a:endParaRPr lang="fr-FR" dirty="0" smtClean="0"/>
          </a:p>
          <a:p>
            <a:pPr algn="just" rtl="1">
              <a:buNone/>
            </a:pPr>
            <a:r>
              <a:rPr lang="ar-MA" dirty="0" smtClean="0"/>
              <a:t>   الاستحالة المقصودة هنا هي الاستحالة المطلقة، أي </a:t>
            </a:r>
            <a:r>
              <a:rPr lang="ar-MA" dirty="0" smtClean="0">
                <a:solidFill>
                  <a:srgbClr val="FF0000"/>
                </a:solidFill>
              </a:rPr>
              <a:t>الاستحالة التي لا تقوم بالنظر إلى شخص المدين فحسب، بل بالنسبة للكافة</a:t>
            </a:r>
            <a:r>
              <a:rPr lang="ar-MA" dirty="0" smtClean="0"/>
              <a:t>؛ أما الاستحالة النسبية </a:t>
            </a:r>
            <a:r>
              <a:rPr lang="ar-MA" dirty="0" smtClean="0">
                <a:solidFill>
                  <a:srgbClr val="FF0000"/>
                </a:solidFill>
              </a:rPr>
              <a:t>فهي التي تقوم بالنسبة إلى العاقد الملتزم فقط، </a:t>
            </a:r>
            <a:r>
              <a:rPr lang="ar-MA" dirty="0" smtClean="0"/>
              <a:t>وهي هنا لا تمنع نشوء الالتزام.</a:t>
            </a:r>
          </a:p>
          <a:p>
            <a:pPr algn="just" rtl="1">
              <a:buNone/>
            </a:pPr>
            <a:endParaRPr lang="fr-FR" dirty="0" smtClean="0"/>
          </a:p>
          <a:p>
            <a:pPr algn="just" rtl="1">
              <a:buNone/>
            </a:pPr>
            <a:r>
              <a:rPr lang="ar-MA" dirty="0" smtClean="0"/>
              <a:t>   الاستحالة المطلقة يستوي أن تكون </a:t>
            </a:r>
            <a:r>
              <a:rPr lang="ar-MA" dirty="0" smtClean="0">
                <a:solidFill>
                  <a:srgbClr val="FF0000"/>
                </a:solidFill>
              </a:rPr>
              <a:t>إما استحالة طبيعية </a:t>
            </a:r>
            <a:r>
              <a:rPr lang="ar-MA" dirty="0" smtClean="0"/>
              <a:t>ترجع إلى طبيعة المحل، </a:t>
            </a:r>
            <a:r>
              <a:rPr lang="ar-MA" dirty="0" smtClean="0">
                <a:solidFill>
                  <a:srgbClr val="FF0000"/>
                </a:solidFill>
              </a:rPr>
              <a:t>وإما استحالة قانونية</a:t>
            </a:r>
            <a:r>
              <a:rPr lang="ar-MA" dirty="0" smtClean="0"/>
              <a:t>، تتمثل في وجود مانع قانوني يحول دون إبرام العقد.</a:t>
            </a:r>
            <a:endParaRPr lang="fr-FR" dirty="0" smtClean="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52</a:t>
            </a:fld>
            <a:endParaRPr lang="fr-F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lstStyle/>
          <a:p>
            <a:pPr algn="just" rtl="1">
              <a:buNone/>
            </a:pPr>
            <a:r>
              <a:rPr lang="ar-MA" dirty="0" smtClean="0"/>
              <a:t>   الملتزم الذي كان يعلم أو كان ينبغي عليه أن يعلم عند إبرام العقد، استحالة محل التزامه، </a:t>
            </a:r>
            <a:r>
              <a:rPr lang="ar-MA" dirty="0" smtClean="0">
                <a:solidFill>
                  <a:srgbClr val="FF0000"/>
                </a:solidFill>
              </a:rPr>
              <a:t>يكون ملزما بالتعويض اتجاه الطرف الآخر؛ غير أنه لا يخول التعويض، إذا كان هذا الطرف الآخر يعلم أو كان عليه أن يعلم أن محل الالتزام مستحيل.</a:t>
            </a:r>
          </a:p>
          <a:p>
            <a:pPr algn="just" rtl="1">
              <a:buNone/>
            </a:pPr>
            <a:endParaRPr lang="fr-FR" dirty="0" smtClean="0"/>
          </a:p>
          <a:p>
            <a:pPr algn="just" rtl="1">
              <a:buNone/>
            </a:pPr>
            <a:r>
              <a:rPr lang="ar-MA" dirty="0" smtClean="0"/>
              <a:t>   إذا كان المحل ممكنا قبل انعقاد العقد واستحال بعد ذلك، فلا نكون أمام استحالة المحل، </a:t>
            </a:r>
            <a:r>
              <a:rPr lang="ar-MA" dirty="0" smtClean="0">
                <a:solidFill>
                  <a:srgbClr val="FF0000"/>
                </a:solidFill>
              </a:rPr>
              <a:t>ولكن أمام استحالة التنفيذ</a:t>
            </a:r>
            <a:r>
              <a:rPr lang="ar-MA" dirty="0" smtClean="0"/>
              <a:t>؛ مع ما يترتب على ذلك، من انقضاء التزام المدين وبراءة ذمته، إذا كانت الاستحالة لا يد له فيها، أو إلزامه بالتعويض إذا كانت الاستحالة بسببه.</a:t>
            </a:r>
            <a:endParaRPr lang="fr-FR" dirty="0" smtClean="0"/>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53</a:t>
            </a:fld>
            <a:endParaRPr lang="fr-F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MA" b="1" dirty="0" smtClean="0">
                <a:solidFill>
                  <a:srgbClr val="0070C0"/>
                </a:solidFill>
              </a:rPr>
              <a:t>الفقرة الرابعة: أن يكون المحل معينا أو قابلا للتعيين</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normAutofit/>
          </a:bodyPr>
          <a:lstStyle/>
          <a:p>
            <a:pPr algn="just" rtl="1">
              <a:buNone/>
            </a:pPr>
            <a:r>
              <a:rPr lang="ar-MA" dirty="0" smtClean="0"/>
              <a:t>   - </a:t>
            </a:r>
            <a:r>
              <a:rPr lang="ar-MA" dirty="0" smtClean="0">
                <a:solidFill>
                  <a:srgbClr val="FF0000"/>
                </a:solidFill>
              </a:rPr>
              <a:t>محل الالتزام يجب أن يكون معينا أو قابلا للتعيين</a:t>
            </a:r>
            <a:r>
              <a:rPr lang="ar-MA" dirty="0" smtClean="0"/>
              <a:t>، سواء كان شيء أو كان عمل أو امتناع عن عمل.</a:t>
            </a:r>
          </a:p>
          <a:p>
            <a:pPr algn="just" rtl="1">
              <a:buNone/>
            </a:pPr>
            <a:endParaRPr lang="fr-FR" dirty="0" smtClean="0"/>
          </a:p>
          <a:p>
            <a:pPr algn="just" rtl="1">
              <a:buNone/>
            </a:pPr>
            <a:r>
              <a:rPr lang="ar-MA" dirty="0" smtClean="0"/>
              <a:t>   - إذا كان محل الالتزام عبارة عن قيام بعمل أو أداء خدمة معينة، فإنه يلزم في كل من العمل والخدمة </a:t>
            </a:r>
            <a:r>
              <a:rPr lang="ar-MA" dirty="0" smtClean="0">
                <a:solidFill>
                  <a:srgbClr val="FF0000"/>
                </a:solidFill>
              </a:rPr>
              <a:t>أن يكونا محددين أو قابلين للتحديد؛</a:t>
            </a:r>
          </a:p>
          <a:p>
            <a:pPr algn="just" rtl="1">
              <a:buNone/>
            </a:pPr>
            <a:r>
              <a:rPr lang="ar-MA" dirty="0" smtClean="0"/>
              <a:t> </a:t>
            </a:r>
          </a:p>
          <a:p>
            <a:pPr algn="just" rtl="1">
              <a:buNone/>
            </a:pPr>
            <a:r>
              <a:rPr lang="ar-MA" dirty="0" smtClean="0"/>
              <a:t>   - إذا كان محل الالتزام عبارة عن إعطاء شيء مادي، </a:t>
            </a:r>
            <a:r>
              <a:rPr lang="ar-MA" dirty="0" smtClean="0">
                <a:solidFill>
                  <a:srgbClr val="FF0000"/>
                </a:solidFill>
              </a:rPr>
              <a:t>يجب التمييز بين الأشياء </a:t>
            </a:r>
            <a:r>
              <a:rPr lang="ar-MA" dirty="0" err="1" smtClean="0">
                <a:solidFill>
                  <a:srgbClr val="FF0000"/>
                </a:solidFill>
              </a:rPr>
              <a:t>القيمية</a:t>
            </a:r>
            <a:r>
              <a:rPr lang="ar-MA" dirty="0" smtClean="0">
                <a:solidFill>
                  <a:srgbClr val="FF0000"/>
                </a:solidFill>
              </a:rPr>
              <a:t> والأشياء المثلية.</a:t>
            </a:r>
            <a:endParaRPr lang="fr-FR" dirty="0" smtClean="0">
              <a:solidFill>
                <a:srgbClr val="FF0000"/>
              </a:solidFill>
            </a:endParaRPr>
          </a:p>
          <a:p>
            <a:pPr algn="just" rtl="1">
              <a:buNone/>
            </a:pPr>
            <a:endParaRPr lang="fr-FR" dirty="0" smtClean="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54</a:t>
            </a:fld>
            <a:endParaRPr lang="fr-F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normAutofit/>
          </a:bodyPr>
          <a:lstStyle/>
          <a:p>
            <a:pPr algn="just" rtl="1">
              <a:buNone/>
            </a:pPr>
            <a:r>
              <a:rPr lang="ar-MA" dirty="0" smtClean="0"/>
              <a:t>   - </a:t>
            </a:r>
            <a:r>
              <a:rPr lang="ar-MA" dirty="0" smtClean="0">
                <a:solidFill>
                  <a:srgbClr val="FF0000"/>
                </a:solidFill>
              </a:rPr>
              <a:t>الأشياء </a:t>
            </a:r>
            <a:r>
              <a:rPr lang="ar-MA" dirty="0" err="1" smtClean="0">
                <a:solidFill>
                  <a:srgbClr val="FF0000"/>
                </a:solidFill>
              </a:rPr>
              <a:t>القيمية</a:t>
            </a:r>
            <a:r>
              <a:rPr lang="ar-MA" dirty="0" smtClean="0">
                <a:solidFill>
                  <a:srgbClr val="FF0000"/>
                </a:solidFill>
              </a:rPr>
              <a:t>  وهي التي ليس لها نظير في الأسواق، </a:t>
            </a:r>
            <a:r>
              <a:rPr lang="ar-MA" dirty="0" smtClean="0"/>
              <a:t>حيث يجب أن يكون محل الالتزام محدد تحديدا نافيا للجهالة، وذلك بذكر جميع المواصفات التي تميزه عن غيره من الأشياء التي تشابهه.</a:t>
            </a:r>
          </a:p>
          <a:p>
            <a:pPr algn="just" rtl="1">
              <a:buNone/>
            </a:pPr>
            <a:endParaRPr lang="ar-MA" dirty="0" smtClean="0"/>
          </a:p>
          <a:p>
            <a:pPr algn="just" rtl="1">
              <a:buNone/>
            </a:pPr>
            <a:endParaRPr lang="fr-FR" dirty="0" smtClean="0"/>
          </a:p>
          <a:p>
            <a:pPr algn="just" rtl="1">
              <a:buNone/>
            </a:pPr>
            <a:r>
              <a:rPr lang="ar-MA" dirty="0" smtClean="0"/>
              <a:t>   - </a:t>
            </a:r>
            <a:r>
              <a:rPr lang="ar-MA" dirty="0" smtClean="0">
                <a:solidFill>
                  <a:srgbClr val="FF0000"/>
                </a:solidFill>
              </a:rPr>
              <a:t>الأشياء المثلية، وهي التي لها ما يقابلها في السوق من حيث النوع والمواصفات، </a:t>
            </a:r>
            <a:r>
              <a:rPr lang="ar-MA" dirty="0" smtClean="0"/>
              <a:t>وهنا يتعين تحديد نوعيتها، ومقدارها، وعندما يتحدد الشيء المثلي بالنوع دون ذكر درجة الجودة، فهنا يجب تسليم الكمية من النوع المتوسط الجودة، تطبيقا لمقتضيات الفصل 244 من </a:t>
            </a:r>
            <a:r>
              <a:rPr lang="ar-MA" dirty="0" err="1" smtClean="0"/>
              <a:t>ق</a:t>
            </a:r>
            <a:r>
              <a:rPr lang="ar-MA" dirty="0" smtClean="0"/>
              <a:t> ل </a:t>
            </a:r>
            <a:r>
              <a:rPr lang="ar-MA" dirty="0" err="1" smtClean="0"/>
              <a:t>ع</a:t>
            </a:r>
            <a:r>
              <a:rPr lang="ar-MA" dirty="0" smtClean="0"/>
              <a:t>.</a:t>
            </a:r>
            <a:endParaRPr lang="fr-FR" dirty="0" smtClean="0"/>
          </a:p>
          <a:p>
            <a:pPr algn="r" rtl="1">
              <a:buNone/>
            </a:pPr>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55</a:t>
            </a:fld>
            <a:endParaRPr lang="fr-F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MA" b="1" dirty="0" smtClean="0">
                <a:solidFill>
                  <a:srgbClr val="0070C0"/>
                </a:solidFill>
              </a:rPr>
              <a:t>المبحث الثالث: السبب</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normAutofit/>
          </a:bodyPr>
          <a:lstStyle/>
          <a:p>
            <a:pPr algn="just" rtl="1">
              <a:buNone/>
            </a:pPr>
            <a:r>
              <a:rPr lang="ar-MA" b="1" dirty="0" smtClean="0">
                <a:solidFill>
                  <a:srgbClr val="00B0F0"/>
                </a:solidFill>
              </a:rPr>
              <a:t>المطلب الأول: تعريف السبب</a:t>
            </a:r>
            <a:endParaRPr lang="fr-FR" dirty="0" smtClean="0">
              <a:solidFill>
                <a:srgbClr val="00B0F0"/>
              </a:solidFill>
            </a:endParaRPr>
          </a:p>
          <a:p>
            <a:pPr algn="just" rtl="1">
              <a:buNone/>
            </a:pPr>
            <a:r>
              <a:rPr lang="ar-MA" dirty="0" smtClean="0"/>
              <a:t>   - </a:t>
            </a:r>
            <a:r>
              <a:rPr lang="ar-MA" dirty="0" smtClean="0">
                <a:solidFill>
                  <a:srgbClr val="FF0000"/>
                </a:solidFill>
              </a:rPr>
              <a:t>السبب في نظر الفقه هو الغرض المباشر الذي يقصد الملتزم تحقيقه</a:t>
            </a:r>
            <a:r>
              <a:rPr lang="ar-MA" dirty="0" smtClean="0"/>
              <a:t>، والذي في سبيله ومن أجله تحمّل بالالتزام عن طريق التعاقد، وهو الذي يقع في جواب هذا السؤال، </a:t>
            </a:r>
            <a:r>
              <a:rPr lang="ar-MA" dirty="0" smtClean="0">
                <a:solidFill>
                  <a:srgbClr val="FF0000"/>
                </a:solidFill>
              </a:rPr>
              <a:t>لماذا التزم الطرف المتعاقد في العقد الذي أبرمه؟</a:t>
            </a:r>
          </a:p>
          <a:p>
            <a:pPr algn="just" rtl="1">
              <a:buNone/>
            </a:pPr>
            <a:r>
              <a:rPr lang="ar-MA" dirty="0" smtClean="0"/>
              <a:t>  - الغرض المباشر أو ما يسمى بالسبب </a:t>
            </a:r>
            <a:r>
              <a:rPr lang="ar-MA" dirty="0" err="1" smtClean="0"/>
              <a:t>القصدي</a:t>
            </a:r>
            <a:r>
              <a:rPr lang="ar-MA" dirty="0" smtClean="0"/>
              <a:t> أو الغائي، الذي يهدف الملتزم تحقيقه </a:t>
            </a:r>
            <a:r>
              <a:rPr lang="ar-MA" dirty="0" smtClean="0">
                <a:solidFill>
                  <a:srgbClr val="FF0000"/>
                </a:solidFill>
              </a:rPr>
              <a:t>ليس واحدا في جميع العقود، بل تختلف باختلاف العقود.</a:t>
            </a:r>
            <a:endParaRPr lang="ar-MA" dirty="0" smtClean="0"/>
          </a:p>
          <a:p>
            <a:pPr algn="just" rtl="1">
              <a:buNone/>
            </a:pPr>
            <a:r>
              <a:rPr lang="ar-MA" dirty="0" smtClean="0"/>
              <a:t>  - </a:t>
            </a:r>
            <a:r>
              <a:rPr lang="ar-MA" dirty="0" smtClean="0">
                <a:solidFill>
                  <a:srgbClr val="FF0000"/>
                </a:solidFill>
              </a:rPr>
              <a:t>في العقود الملزمة للجانبين، </a:t>
            </a:r>
            <a:r>
              <a:rPr lang="ar-MA" dirty="0" smtClean="0"/>
              <a:t>يكون سبب التزام المتعاقد هو التزام الطرف الآخر، </a:t>
            </a:r>
            <a:r>
              <a:rPr lang="ar-MA" dirty="0" smtClean="0">
                <a:solidFill>
                  <a:srgbClr val="FF0000"/>
                </a:solidFill>
              </a:rPr>
              <a:t>وفي عقود التبرع </a:t>
            </a:r>
            <a:r>
              <a:rPr lang="ar-MA" dirty="0" smtClean="0"/>
              <a:t>فإن سبب الالتزام فيها يكمن في نية التبرع، </a:t>
            </a:r>
            <a:r>
              <a:rPr lang="ar-MA" dirty="0" smtClean="0">
                <a:solidFill>
                  <a:srgbClr val="FF0000"/>
                </a:solidFill>
              </a:rPr>
              <a:t>أما قي العقود الملزمة لجانب واحد</a:t>
            </a:r>
            <a:r>
              <a:rPr lang="ar-MA" dirty="0" smtClean="0"/>
              <a:t> كالوديعة مثلا، فإن سبب التزام المودع لديه برد الشيء المودع، هو تسلم الشيء محل التعاقد.</a:t>
            </a:r>
            <a:endParaRPr lang="fr-FR" dirty="0" smtClean="0"/>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56</a:t>
            </a:fld>
            <a:endParaRPr lang="fr-F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lstStyle/>
          <a:p>
            <a:pPr algn="just" rtl="1">
              <a:buNone/>
            </a:pPr>
            <a:r>
              <a:rPr lang="ar-MA" dirty="0" smtClean="0"/>
              <a:t>   تم انتقاد هذه النظرية التقليدية للسبب، </a:t>
            </a:r>
            <a:r>
              <a:rPr lang="ar-MA" dirty="0" smtClean="0">
                <a:solidFill>
                  <a:srgbClr val="FF0000"/>
                </a:solidFill>
              </a:rPr>
              <a:t>على اعتبار أنها اعتدت فقط بالغرض المباشر الالتزام دون سائر العوامل التي دفعت الملتزم على الالتزام، والبواعث التي حملته على التعاقد</a:t>
            </a:r>
            <a:r>
              <a:rPr lang="ar-MA" dirty="0" smtClean="0"/>
              <a:t>؛ مع أن هذه البواعث منها ما يكون مشروعا، ومنها ما يكون غير مشروع. </a:t>
            </a:r>
          </a:p>
          <a:p>
            <a:pPr algn="just" rtl="1">
              <a:buNone/>
            </a:pPr>
            <a:endParaRPr lang="ar-MA" dirty="0" smtClean="0"/>
          </a:p>
          <a:p>
            <a:pPr algn="just" rtl="1">
              <a:buNone/>
            </a:pPr>
            <a:endParaRPr lang="ar-MA" dirty="0" smtClean="0"/>
          </a:p>
          <a:p>
            <a:pPr algn="just" rtl="1">
              <a:buNone/>
            </a:pPr>
            <a:r>
              <a:rPr lang="ar-MA" dirty="0" smtClean="0"/>
              <a:t>  - تم ميلاد نظرية حديثة للسبب، </a:t>
            </a:r>
            <a:r>
              <a:rPr lang="ar-MA" dirty="0" smtClean="0">
                <a:solidFill>
                  <a:srgbClr val="FF0000"/>
                </a:solidFill>
              </a:rPr>
              <a:t>والتي تربط السبب بالعقد، لا بالالتزام</a:t>
            </a:r>
            <a:r>
              <a:rPr lang="ar-MA" dirty="0" smtClean="0"/>
              <a:t>؛ فالمقصود بالسبب وفقا لهذه النظرية، </a:t>
            </a:r>
            <a:r>
              <a:rPr lang="ar-MA" dirty="0" smtClean="0">
                <a:solidFill>
                  <a:srgbClr val="FF0000"/>
                </a:solidFill>
              </a:rPr>
              <a:t>هو</a:t>
            </a:r>
            <a:r>
              <a:rPr lang="ar-MA" dirty="0" smtClean="0"/>
              <a:t> </a:t>
            </a:r>
            <a:r>
              <a:rPr lang="ar-MA" dirty="0" smtClean="0">
                <a:solidFill>
                  <a:srgbClr val="FF0000"/>
                </a:solidFill>
              </a:rPr>
              <a:t>ذلك الباعث الدافع إلى التعاقد وهو ذو معيار شخصي يختلف من شخص لآخر. وأنه لا يقتصر على نوع معين من العقود.</a:t>
            </a:r>
            <a:endParaRPr lang="fr-FR" dirty="0" smtClean="0">
              <a:solidFill>
                <a:srgbClr val="FF0000"/>
              </a:solidFill>
            </a:endParaRPr>
          </a:p>
          <a:p>
            <a:pPr algn="r" rtl="1">
              <a:buNone/>
            </a:pPr>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57</a:t>
            </a:fld>
            <a:endParaRPr lang="fr-F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المطلب الثاني: شروط السبب</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normAutofit/>
          </a:bodyPr>
          <a:lstStyle/>
          <a:p>
            <a:pPr algn="just" rtl="1">
              <a:buNone/>
            </a:pPr>
            <a:r>
              <a:rPr lang="ar-MA" dirty="0" smtClean="0"/>
              <a:t>اشترط في السبب  ثلاثة شروط وهي: </a:t>
            </a:r>
            <a:r>
              <a:rPr lang="ar-MA" dirty="0" smtClean="0">
                <a:solidFill>
                  <a:srgbClr val="FF0000"/>
                </a:solidFill>
              </a:rPr>
              <a:t>أن يكون موجودا، ومشروعا، وحقيقيا.</a:t>
            </a:r>
            <a:endParaRPr lang="fr-FR" dirty="0" smtClean="0">
              <a:solidFill>
                <a:srgbClr val="FF0000"/>
              </a:solidFill>
            </a:endParaRPr>
          </a:p>
          <a:p>
            <a:pPr algn="just" rtl="1">
              <a:buNone/>
            </a:pPr>
            <a:endParaRPr lang="fr-FR" dirty="0" smtClean="0">
              <a:solidFill>
                <a:srgbClr val="FF0000"/>
              </a:solidFill>
            </a:endParaRPr>
          </a:p>
          <a:p>
            <a:pPr algn="just" rtl="1">
              <a:buNone/>
            </a:pPr>
            <a:r>
              <a:rPr lang="ar-MA" b="1" dirty="0" smtClean="0">
                <a:solidFill>
                  <a:srgbClr val="00B0F0"/>
                </a:solidFill>
              </a:rPr>
              <a:t>الفقرة الأولى: أن يكون السبب موجودا</a:t>
            </a:r>
            <a:endParaRPr lang="fr-FR" dirty="0" smtClean="0">
              <a:solidFill>
                <a:srgbClr val="00B0F0"/>
              </a:solidFill>
            </a:endParaRPr>
          </a:p>
          <a:p>
            <a:pPr algn="just" rtl="1">
              <a:buNone/>
            </a:pPr>
            <a:r>
              <a:rPr lang="ar-MA" dirty="0" smtClean="0"/>
              <a:t>    </a:t>
            </a:r>
            <a:r>
              <a:rPr lang="ar-MA" dirty="0" smtClean="0">
                <a:solidFill>
                  <a:srgbClr val="FF0000"/>
                </a:solidFill>
              </a:rPr>
              <a:t>بمعنى أنه لابد لقيام الالتزام من وجود سبب، </a:t>
            </a:r>
            <a:r>
              <a:rPr lang="ar-MA" dirty="0" smtClean="0"/>
              <a:t>وإلا كان الالتزام مجردا من أي أثر؛ وهذا ما نص عليه الفصل 62 من </a:t>
            </a:r>
            <a:r>
              <a:rPr lang="ar-MA" dirty="0" err="1" smtClean="0"/>
              <a:t>ق</a:t>
            </a:r>
            <a:r>
              <a:rPr lang="ar-MA" dirty="0" smtClean="0"/>
              <a:t> ل </a:t>
            </a:r>
            <a:r>
              <a:rPr lang="ar-MA" dirty="0" err="1" smtClean="0"/>
              <a:t>ع</a:t>
            </a:r>
            <a:r>
              <a:rPr lang="ar-MA" dirty="0" smtClean="0"/>
              <a:t>.</a:t>
            </a:r>
            <a:endParaRPr lang="fr-FR" dirty="0" smtClean="0"/>
          </a:p>
          <a:p>
            <a:pPr algn="just" rtl="1">
              <a:buNone/>
            </a:pPr>
            <a:endParaRPr lang="fr-FR" dirty="0" smtClean="0"/>
          </a:p>
          <a:p>
            <a:pPr algn="just" rtl="1">
              <a:buNone/>
            </a:pPr>
            <a:r>
              <a:rPr lang="ar-MA" dirty="0" smtClean="0"/>
              <a:t>   أما الالتزام الذي لم يذكر له سبب، </a:t>
            </a:r>
            <a:r>
              <a:rPr lang="ar-MA" dirty="0" smtClean="0">
                <a:solidFill>
                  <a:srgbClr val="FF0000"/>
                </a:solidFill>
              </a:rPr>
              <a:t>فهو التزام صحيح ومعتبر، ويفترض له سبب، </a:t>
            </a:r>
            <a:r>
              <a:rPr lang="ar-MA" dirty="0" smtClean="0"/>
              <a:t>عملا بالفصل 63 من </a:t>
            </a:r>
            <a:r>
              <a:rPr lang="ar-MA" dirty="0" err="1" smtClean="0"/>
              <a:t>ق</a:t>
            </a:r>
            <a:r>
              <a:rPr lang="ar-MA" dirty="0" smtClean="0"/>
              <a:t> ل </a:t>
            </a:r>
            <a:r>
              <a:rPr lang="ar-MA" dirty="0" err="1" smtClean="0"/>
              <a:t>ع</a:t>
            </a:r>
            <a:r>
              <a:rPr lang="ar-MA" dirty="0" smtClean="0"/>
              <a:t>؛ ويمكن لمن يدعي انعدام السبب أن يثبت ذلك، وفقا لمقتضيات الفصل 65 من </a:t>
            </a:r>
            <a:r>
              <a:rPr lang="ar-MA" dirty="0" err="1" smtClean="0"/>
              <a:t>ق</a:t>
            </a:r>
            <a:r>
              <a:rPr lang="ar-MA" dirty="0" smtClean="0"/>
              <a:t> ل </a:t>
            </a:r>
            <a:r>
              <a:rPr lang="ar-MA" dirty="0" err="1" smtClean="0"/>
              <a:t>ع</a:t>
            </a:r>
            <a:r>
              <a:rPr lang="ar-MA" dirty="0" smtClean="0"/>
              <a:t>.</a:t>
            </a:r>
            <a:endParaRPr lang="fr-FR" dirty="0" smtClean="0"/>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58</a:t>
            </a:fld>
            <a:endParaRPr lang="fr-F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B0F0"/>
                </a:solidFill>
              </a:rPr>
              <a:t>الفقرة الثانية: أن يكون السبب مشروعا</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normAutofit/>
          </a:bodyPr>
          <a:lstStyle/>
          <a:p>
            <a:pPr algn="just" rtl="1">
              <a:buNone/>
            </a:pPr>
            <a:r>
              <a:rPr lang="ar-MA" dirty="0" smtClean="0"/>
              <a:t>   إن الالتزام المبني على سبب غير مشروع يعتبر كأن لم يكن، </a:t>
            </a:r>
            <a:r>
              <a:rPr lang="ar-MA" dirty="0" smtClean="0">
                <a:solidFill>
                  <a:srgbClr val="FF0000"/>
                </a:solidFill>
              </a:rPr>
              <a:t>إذا كان مخالفا للأخلاق الحميدة أو النظام العام أو القانون</a:t>
            </a:r>
            <a:r>
              <a:rPr lang="ar-MA" dirty="0" smtClean="0"/>
              <a:t>.</a:t>
            </a:r>
          </a:p>
          <a:p>
            <a:pPr algn="just" rtl="1">
              <a:buNone/>
            </a:pPr>
            <a:endParaRPr lang="fr-FR" dirty="0" smtClean="0"/>
          </a:p>
          <a:p>
            <a:pPr algn="just" rtl="1">
              <a:buNone/>
            </a:pPr>
            <a:r>
              <a:rPr lang="ar-MA" dirty="0" smtClean="0"/>
              <a:t>   - من صور عدم مشروعية السبب لمخالفته للأخلاق الحميدة، أو النظام العام،  </a:t>
            </a:r>
            <a:r>
              <a:rPr lang="ar-MA" dirty="0" smtClean="0">
                <a:solidFill>
                  <a:srgbClr val="FF0000"/>
                </a:solidFill>
              </a:rPr>
              <a:t>أن يتعهد شخص لآخر بأن يدفع مبلغ مالي مقابل ارتكاب جريمة</a:t>
            </a:r>
            <a:r>
              <a:rPr lang="ar-MA" dirty="0" smtClean="0"/>
              <a:t>. ومن صور عدم مشروعية السبب لمخالفته للقانون </a:t>
            </a:r>
            <a:r>
              <a:rPr lang="ar-MA" dirty="0" smtClean="0">
                <a:solidFill>
                  <a:srgbClr val="FF0000"/>
                </a:solidFill>
              </a:rPr>
              <a:t>نذكر، تعهد شخص بدفع دين نشأ عن مقامرة أو رهان، وهو ما يمنعه الفصل 1092 من </a:t>
            </a:r>
            <a:r>
              <a:rPr lang="ar-MA" dirty="0" err="1" smtClean="0">
                <a:solidFill>
                  <a:srgbClr val="FF0000"/>
                </a:solidFill>
              </a:rPr>
              <a:t>ق</a:t>
            </a:r>
            <a:r>
              <a:rPr lang="ar-MA" dirty="0" smtClean="0">
                <a:solidFill>
                  <a:srgbClr val="FF0000"/>
                </a:solidFill>
              </a:rPr>
              <a:t> ل </a:t>
            </a:r>
            <a:r>
              <a:rPr lang="ar-MA" dirty="0" err="1" smtClean="0">
                <a:solidFill>
                  <a:srgbClr val="FF0000"/>
                </a:solidFill>
              </a:rPr>
              <a:t>ع</a:t>
            </a:r>
            <a:r>
              <a:rPr lang="ar-MA" dirty="0" smtClean="0">
                <a:solidFill>
                  <a:srgbClr val="FF0000"/>
                </a:solidFill>
              </a:rPr>
              <a:t>.</a:t>
            </a:r>
            <a:endParaRPr lang="fr-FR" dirty="0" smtClean="0">
              <a:solidFill>
                <a:srgbClr val="FF0000"/>
              </a:solidFill>
            </a:endParaRPr>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59</a:t>
            </a:fld>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sz="2800" dirty="0" smtClean="0">
                <a:solidFill>
                  <a:srgbClr val="0070C0"/>
                </a:solidFill>
              </a:rPr>
              <a:t>ثانيا: فقدان الأهلية وأثره في التصرفات</a:t>
            </a:r>
            <a:r>
              <a:rPr lang="fr-FR" dirty="0" smtClean="0"/>
              <a:t/>
            </a:r>
            <a:br>
              <a:rPr lang="fr-FR" dirty="0" smtClean="0"/>
            </a:br>
            <a:endParaRPr lang="fr-FR" dirty="0"/>
          </a:p>
        </p:txBody>
      </p:sp>
      <p:sp>
        <p:nvSpPr>
          <p:cNvPr id="3" name="Espace réservé du contenu 2"/>
          <p:cNvSpPr>
            <a:spLocks noGrp="1"/>
          </p:cNvSpPr>
          <p:nvPr>
            <p:ph sz="quarter" idx="1"/>
          </p:nvPr>
        </p:nvSpPr>
        <p:spPr>
          <a:xfrm>
            <a:off x="395536" y="1268760"/>
            <a:ext cx="7467600" cy="4873752"/>
          </a:xfrm>
        </p:spPr>
        <p:txBody>
          <a:bodyPr>
            <a:normAutofit/>
          </a:bodyPr>
          <a:lstStyle/>
          <a:p>
            <a:pPr algn="just" rtl="1">
              <a:buNone/>
            </a:pPr>
            <a:r>
              <a:rPr lang="ar-MA" dirty="0" smtClean="0"/>
              <a:t>    ورد النص على حالات فقدان الأهلية في المادة 217 من مدونة الأسرة، وحددها في حالة:</a:t>
            </a:r>
          </a:p>
          <a:p>
            <a:pPr algn="just" rtl="1">
              <a:buNone/>
            </a:pPr>
            <a:r>
              <a:rPr lang="ar-MA" dirty="0" smtClean="0"/>
              <a:t>          </a:t>
            </a:r>
            <a:r>
              <a:rPr lang="ar-MA" dirty="0" smtClean="0">
                <a:solidFill>
                  <a:srgbClr val="FF0000"/>
                </a:solidFill>
              </a:rPr>
              <a:t>الصغير الذي لم يبلغ سن التمييز</a:t>
            </a:r>
            <a:r>
              <a:rPr lang="ar-MA" dirty="0" smtClean="0"/>
              <a:t>، </a:t>
            </a:r>
            <a:r>
              <a:rPr lang="ar-MA" dirty="0" smtClean="0">
                <a:solidFill>
                  <a:srgbClr val="FF0000"/>
                </a:solidFill>
              </a:rPr>
              <a:t>والمجنون وفاقد العقل</a:t>
            </a:r>
            <a:r>
              <a:rPr lang="ar-MA" dirty="0" smtClean="0"/>
              <a:t>.</a:t>
            </a:r>
          </a:p>
          <a:p>
            <a:pPr algn="just" rtl="1">
              <a:buNone/>
            </a:pPr>
            <a:endParaRPr lang="fr-FR" dirty="0" smtClean="0"/>
          </a:p>
          <a:p>
            <a:pPr algn="just" rtl="1">
              <a:buNone/>
            </a:pPr>
            <a:r>
              <a:rPr lang="ar-MA" b="1" dirty="0" smtClean="0">
                <a:solidFill>
                  <a:srgbClr val="00B050"/>
                </a:solidFill>
              </a:rPr>
              <a:t>1- حالة الصغير غير المميز</a:t>
            </a:r>
            <a:endParaRPr lang="fr-FR" dirty="0" smtClean="0">
              <a:solidFill>
                <a:srgbClr val="00B050"/>
              </a:solidFill>
            </a:endParaRPr>
          </a:p>
          <a:p>
            <a:pPr algn="just" rtl="1">
              <a:buNone/>
            </a:pPr>
            <a:r>
              <a:rPr lang="ar-MA" dirty="0" smtClean="0"/>
              <a:t>     الصغير غير المميز </a:t>
            </a:r>
            <a:r>
              <a:rPr lang="ar-MA" dirty="0" smtClean="0">
                <a:solidFill>
                  <a:srgbClr val="FF0000"/>
                </a:solidFill>
              </a:rPr>
              <a:t>هو الذي لم يبلغ الثانية عشرة سنة من عمره </a:t>
            </a:r>
            <a:r>
              <a:rPr lang="ar-MA" dirty="0" smtClean="0"/>
              <a:t>واعتبره المشرع عديم أهلية الأداء انعداما مطلقا، حيث لا يحق له إجراء جميع أشكال التصرفات القانونية، وكل تصرف يقدم عليه لا يعتد به إطلاقا، ويكون باطلا</a:t>
            </a:r>
            <a:r>
              <a:rPr lang="fr-FR" dirty="0" smtClean="0"/>
              <a:t>.</a:t>
            </a:r>
          </a:p>
          <a:p>
            <a:pPr algn="just" rtl="1">
              <a:buNone/>
            </a:pPr>
            <a:r>
              <a:rPr lang="fr-FR" dirty="0" smtClean="0">
                <a:solidFill>
                  <a:srgbClr val="FF0000"/>
                </a:solidFill>
              </a:rPr>
              <a:t>    </a:t>
            </a:r>
            <a:r>
              <a:rPr lang="ar-MA" dirty="0" smtClean="0">
                <a:solidFill>
                  <a:srgbClr val="FF0000"/>
                </a:solidFill>
              </a:rPr>
              <a:t>يعتبر الصغير غير المميز محجورا عليه بقوة القانون</a:t>
            </a:r>
            <a:r>
              <a:rPr lang="ar-MA" dirty="0" smtClean="0"/>
              <a:t>.</a:t>
            </a:r>
            <a:endParaRPr lang="fr-FR" dirty="0" smtClean="0"/>
          </a:p>
          <a:p>
            <a:pPr algn="r" rtl="1">
              <a:buNone/>
            </a:pPr>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6</a:t>
            </a:fld>
            <a:endParaRPr lang="fr-F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lstStyle/>
          <a:p>
            <a:pPr algn="just" rtl="1">
              <a:buNone/>
            </a:pPr>
            <a:r>
              <a:rPr lang="ar-MA" dirty="0" smtClean="0"/>
              <a:t>   - مشروعية السبب متميزة عن مشروعية المحل، </a:t>
            </a:r>
            <a:r>
              <a:rPr lang="ar-MA" dirty="0" smtClean="0">
                <a:solidFill>
                  <a:srgbClr val="FF0000"/>
                </a:solidFill>
              </a:rPr>
              <a:t>فقد يكون محل الالتزام مشروعا وسببه غير مشروع، وبالتالي يبطل الالتزام. </a:t>
            </a:r>
          </a:p>
          <a:p>
            <a:pPr algn="just" rtl="1">
              <a:buNone/>
            </a:pPr>
            <a:endParaRPr lang="ar-MA" dirty="0" smtClean="0">
              <a:solidFill>
                <a:srgbClr val="FF0000"/>
              </a:solidFill>
            </a:endParaRPr>
          </a:p>
          <a:p>
            <a:pPr algn="just" rtl="1">
              <a:buNone/>
            </a:pPr>
            <a:endParaRPr lang="fr-FR" dirty="0" smtClean="0"/>
          </a:p>
          <a:p>
            <a:pPr algn="just" rtl="1">
              <a:buNone/>
            </a:pPr>
            <a:r>
              <a:rPr lang="ar-MA" dirty="0" smtClean="0"/>
              <a:t>  - بطلان العقد لعدم مشروعية السبب، </a:t>
            </a:r>
            <a:r>
              <a:rPr lang="ar-MA" dirty="0" smtClean="0">
                <a:solidFill>
                  <a:srgbClr val="FF0000"/>
                </a:solidFill>
              </a:rPr>
              <a:t>لا يتحقق إلا إذا كان المتعاقد الآخر عالما بالغرض غير المشروع، أو على الأقل كان بإمكانه أن يعلم </a:t>
            </a:r>
            <a:r>
              <a:rPr lang="ar-MA" dirty="0" err="1" smtClean="0">
                <a:solidFill>
                  <a:srgbClr val="FF0000"/>
                </a:solidFill>
              </a:rPr>
              <a:t>به</a:t>
            </a:r>
            <a:r>
              <a:rPr lang="ar-MA" dirty="0" smtClean="0">
                <a:solidFill>
                  <a:srgbClr val="FF0000"/>
                </a:solidFill>
              </a:rPr>
              <a:t>. كما يفترض في كل التزام أن سببه مشروع إلى أن يثبت العكس. </a:t>
            </a:r>
            <a:endParaRPr lang="fr-FR" dirty="0">
              <a:solidFill>
                <a:srgbClr val="FF0000"/>
              </a:solidFill>
            </a:endParaRPr>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60</a:t>
            </a:fld>
            <a:endParaRPr lang="fr-F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الفقرة الثالثة: أن يكون السبب حقيقيا</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lstStyle/>
          <a:p>
            <a:pPr algn="just" rtl="1">
              <a:buNone/>
            </a:pPr>
            <a:r>
              <a:rPr lang="ar-MA" dirty="0" smtClean="0"/>
              <a:t>    أشار المشرع المغربي إلى هذا الشرط في الفصول 63 و64 و65، </a:t>
            </a:r>
            <a:r>
              <a:rPr lang="ar-MA" dirty="0" smtClean="0">
                <a:solidFill>
                  <a:srgbClr val="FF0000"/>
                </a:solidFill>
              </a:rPr>
              <a:t>ويعني أن يكون السبب حقيقيا، لا وهميا، أو صوريا. أي لا يخفي وراءه سبب آخر غير مشروع.</a:t>
            </a:r>
          </a:p>
          <a:p>
            <a:pPr algn="just" rtl="1">
              <a:buNone/>
            </a:pPr>
            <a:endParaRPr lang="fr-FR" dirty="0" smtClean="0"/>
          </a:p>
          <a:p>
            <a:pPr algn="just" rtl="1">
              <a:buNone/>
            </a:pPr>
            <a:r>
              <a:rPr lang="ar-MA" dirty="0" smtClean="0"/>
              <a:t>    </a:t>
            </a:r>
            <a:r>
              <a:rPr lang="ar-MA" dirty="0" smtClean="0">
                <a:solidFill>
                  <a:srgbClr val="FF0000"/>
                </a:solidFill>
              </a:rPr>
              <a:t>يفترض أن السبب المذكور في العقد، يعتبر حقيقيا إلى أن يقوم الدليل على أنه غير حقيقي، وأنه يخفي سببا آخر غير مشروع؛ </a:t>
            </a:r>
            <a:r>
              <a:rPr lang="ar-MA" dirty="0" smtClean="0"/>
              <a:t>كما نص على ذلك الفصل 56 من </a:t>
            </a:r>
            <a:r>
              <a:rPr lang="ar-MA" dirty="0" err="1" smtClean="0"/>
              <a:t>ق</a:t>
            </a:r>
            <a:r>
              <a:rPr lang="ar-MA" dirty="0" smtClean="0"/>
              <a:t> ل </a:t>
            </a:r>
            <a:r>
              <a:rPr lang="ar-MA" dirty="0" err="1" smtClean="0"/>
              <a:t>ع</a:t>
            </a:r>
            <a:r>
              <a:rPr lang="ar-MA" dirty="0" smtClean="0"/>
              <a:t>.</a:t>
            </a:r>
            <a:endParaRPr lang="fr-FR" dirty="0" smtClean="0"/>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61</a:t>
            </a:fld>
            <a:endParaRPr lang="fr-F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المبحث الرابع: ركن الشكلية وركن التسليم</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normAutofit/>
          </a:bodyPr>
          <a:lstStyle/>
          <a:p>
            <a:pPr algn="just" rtl="1">
              <a:buNone/>
            </a:pPr>
            <a:r>
              <a:rPr lang="ar-MA" dirty="0" smtClean="0"/>
              <a:t>   القاعدة السائدة اليوم هي </a:t>
            </a:r>
            <a:r>
              <a:rPr lang="ar-MA" dirty="0" err="1" smtClean="0"/>
              <a:t>رضائية</a:t>
            </a:r>
            <a:r>
              <a:rPr lang="ar-MA" dirty="0" smtClean="0"/>
              <a:t> العقود، غير أن لمبدأ </a:t>
            </a:r>
            <a:r>
              <a:rPr lang="ar-MA" dirty="0" err="1" smtClean="0"/>
              <a:t>رضائية</a:t>
            </a:r>
            <a:r>
              <a:rPr lang="ar-MA" dirty="0" smtClean="0"/>
              <a:t> العقود استثناءين، </a:t>
            </a:r>
            <a:r>
              <a:rPr lang="ar-MA" dirty="0" smtClean="0">
                <a:solidFill>
                  <a:srgbClr val="FF0000"/>
                </a:solidFill>
              </a:rPr>
              <a:t>تتجلى في العقود الشكلية وفي العقود العينية.</a:t>
            </a:r>
          </a:p>
          <a:p>
            <a:pPr algn="just" rtl="1">
              <a:buNone/>
            </a:pPr>
            <a:endParaRPr lang="fr-FR" dirty="0" smtClean="0">
              <a:solidFill>
                <a:srgbClr val="FF0000"/>
              </a:solidFill>
            </a:endParaRPr>
          </a:p>
          <a:p>
            <a:pPr algn="just" rtl="1">
              <a:buNone/>
            </a:pPr>
            <a:r>
              <a:rPr lang="ar-MA" b="1" dirty="0" smtClean="0">
                <a:solidFill>
                  <a:srgbClr val="00B0F0"/>
                </a:solidFill>
              </a:rPr>
              <a:t>المطلب الأول: العقود الشكلية</a:t>
            </a:r>
          </a:p>
          <a:p>
            <a:pPr algn="just" rtl="1">
              <a:buNone/>
            </a:pPr>
            <a:endParaRPr lang="fr-FR" dirty="0" smtClean="0">
              <a:solidFill>
                <a:srgbClr val="00B0F0"/>
              </a:solidFill>
            </a:endParaRPr>
          </a:p>
          <a:p>
            <a:pPr algn="just" rtl="1">
              <a:buNone/>
            </a:pPr>
            <a:r>
              <a:rPr lang="ar-MA" dirty="0" smtClean="0"/>
              <a:t>    </a:t>
            </a:r>
            <a:r>
              <a:rPr lang="ar-MA" dirty="0" smtClean="0">
                <a:solidFill>
                  <a:srgbClr val="FF0000"/>
                </a:solidFill>
              </a:rPr>
              <a:t>العقود الشكلية هي التي يشترط لانعقادها علاوة على الشروط المتطلبة في العقود </a:t>
            </a:r>
            <a:r>
              <a:rPr lang="ar-MA" dirty="0" err="1" smtClean="0">
                <a:solidFill>
                  <a:srgbClr val="FF0000"/>
                </a:solidFill>
              </a:rPr>
              <a:t>الرضائية</a:t>
            </a:r>
            <a:r>
              <a:rPr lang="ar-MA" dirty="0" smtClean="0">
                <a:solidFill>
                  <a:srgbClr val="FF0000"/>
                </a:solidFill>
              </a:rPr>
              <a:t>، توافر بعض المراسم الشكلية؛ </a:t>
            </a:r>
            <a:endParaRPr lang="fr-FR" dirty="0" smtClean="0">
              <a:solidFill>
                <a:srgbClr val="FF0000"/>
              </a:solidFill>
            </a:endParaRPr>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62</a:t>
            </a:fld>
            <a:endParaRPr lang="fr-F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المطلب الثاني: العقود العينية</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lstStyle/>
          <a:p>
            <a:pPr algn="just" rtl="1">
              <a:buNone/>
            </a:pPr>
            <a:r>
              <a:rPr lang="ar-MA" dirty="0" smtClean="0"/>
              <a:t> </a:t>
            </a:r>
          </a:p>
          <a:p>
            <a:pPr algn="just" rtl="1">
              <a:buNone/>
            </a:pPr>
            <a:r>
              <a:rPr lang="ar-MA" dirty="0" smtClean="0"/>
              <a:t>  </a:t>
            </a:r>
            <a:r>
              <a:rPr lang="ar-MA" dirty="0" smtClean="0">
                <a:solidFill>
                  <a:srgbClr val="FF0000"/>
                </a:solidFill>
              </a:rPr>
              <a:t>وهي التي يشترط لانعقادها علاوة على الشروط المتطلبة في العقود </a:t>
            </a:r>
            <a:r>
              <a:rPr lang="ar-MA" dirty="0" err="1" smtClean="0">
                <a:solidFill>
                  <a:srgbClr val="FF0000"/>
                </a:solidFill>
              </a:rPr>
              <a:t>الرضائية</a:t>
            </a:r>
            <a:r>
              <a:rPr lang="ar-MA" dirty="0" smtClean="0">
                <a:solidFill>
                  <a:srgbClr val="FF0000"/>
                </a:solidFill>
              </a:rPr>
              <a:t>، أن يجري فيها تسليم الشيء المعقود عليه، بحيث لا يتم العقد إلا إذا تم ركن التسليم.</a:t>
            </a:r>
          </a:p>
          <a:p>
            <a:pPr algn="just" rtl="1">
              <a:buNone/>
            </a:pPr>
            <a:endParaRPr lang="fr-FR" dirty="0" smtClean="0"/>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63</a:t>
            </a:fld>
            <a:endParaRPr lang="fr-F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الفصل الثالث: بطلان العقود وإبطالها</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lstStyle/>
          <a:p>
            <a:pPr algn="just" rtl="1">
              <a:buNone/>
            </a:pPr>
            <a:r>
              <a:rPr lang="fr-FR" dirty="0" smtClean="0"/>
              <a:t>    </a:t>
            </a:r>
            <a:r>
              <a:rPr lang="ar-MA" dirty="0" smtClean="0">
                <a:solidFill>
                  <a:srgbClr val="FF0000"/>
                </a:solidFill>
              </a:rPr>
              <a:t>البطلان</a:t>
            </a:r>
            <a:r>
              <a:rPr lang="ar-MA" dirty="0" smtClean="0"/>
              <a:t> هو الجزاء الذي يقرره المشرع، لعدم توفر ركن من أركان العقد وقد ينص القانون على بطلان عقد من العقود، بالرغم من توفر أركانه. </a:t>
            </a:r>
            <a:endParaRPr lang="fr-FR" dirty="0" smtClean="0"/>
          </a:p>
          <a:p>
            <a:pPr algn="just" rtl="1">
              <a:buNone/>
            </a:pPr>
            <a:endParaRPr lang="fr-FR" dirty="0" smtClean="0"/>
          </a:p>
          <a:p>
            <a:pPr algn="just" rtl="1">
              <a:buNone/>
            </a:pPr>
            <a:r>
              <a:rPr lang="ar-MA" dirty="0" smtClean="0"/>
              <a:t>  </a:t>
            </a:r>
            <a:r>
              <a:rPr lang="ar-MA" dirty="0" smtClean="0">
                <a:solidFill>
                  <a:srgbClr val="FF0000"/>
                </a:solidFill>
              </a:rPr>
              <a:t> الإبطال </a:t>
            </a:r>
            <a:r>
              <a:rPr lang="ar-MA" dirty="0" smtClean="0"/>
              <a:t>فهو الجزاء الذي يرتبه القانون على فقدان شرط من شروط صحة العقد، أو عندما يعطي القانون الحق لأحد الطرفين في طلب إبطال العقد.</a:t>
            </a:r>
          </a:p>
          <a:p>
            <a:pPr algn="just" rtl="1">
              <a:buNone/>
            </a:pPr>
            <a:endParaRPr lang="fr-FR" dirty="0" smtClean="0"/>
          </a:p>
          <a:p>
            <a:pPr algn="just" rtl="1">
              <a:buNone/>
            </a:pPr>
            <a:r>
              <a:rPr lang="ar-MA" dirty="0" smtClean="0"/>
              <a:t>   </a:t>
            </a:r>
            <a:r>
              <a:rPr lang="ar-MA" dirty="0" smtClean="0">
                <a:solidFill>
                  <a:srgbClr val="FF0000"/>
                </a:solidFill>
              </a:rPr>
              <a:t>إقرار البطلان والإبطال في العقود يرجع إلى خلل في تكوين العقد</a:t>
            </a:r>
            <a:r>
              <a:rPr lang="ar-MA" dirty="0" smtClean="0"/>
              <a:t>، فيجعله منعدما من يومه، أو يجعله قابلا للزوال بعد مدة.</a:t>
            </a:r>
          </a:p>
          <a:p>
            <a:pPr algn="just" rtl="1">
              <a:buNone/>
            </a:pPr>
            <a:r>
              <a:rPr lang="ar-MA" dirty="0" smtClean="0"/>
              <a:t>   </a:t>
            </a:r>
            <a:r>
              <a:rPr lang="ar-MA" dirty="0" smtClean="0">
                <a:solidFill>
                  <a:srgbClr val="FF0000"/>
                </a:solidFill>
              </a:rPr>
              <a:t>الفسخ، </a:t>
            </a:r>
            <a:r>
              <a:rPr lang="ar-MA" dirty="0" smtClean="0"/>
              <a:t>فهو طارئ يلحق بالعقد بعد نشأته صحيحا سليما من العيوب، </a:t>
            </a:r>
            <a:r>
              <a:rPr lang="ar-MA" dirty="0" smtClean="0">
                <a:solidFill>
                  <a:srgbClr val="FF0000"/>
                </a:solidFill>
              </a:rPr>
              <a:t>ويترتب عن إخلال أحد المتعاقدين عن تنفيذ التزامه</a:t>
            </a:r>
            <a:r>
              <a:rPr lang="ar-MA" dirty="0" smtClean="0"/>
              <a:t>، فيطلب المتعاقد الآخر بالفسخ ليتحلل هو أيضا من الالتزام المترتب عليه.</a:t>
            </a:r>
            <a:endParaRPr lang="fr-FR" dirty="0" smtClean="0"/>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64</a:t>
            </a:fld>
            <a:endParaRPr lang="fr-F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المبحث الأول: البطلان</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normAutofit/>
          </a:bodyPr>
          <a:lstStyle/>
          <a:p>
            <a:pPr algn="just" rtl="1">
              <a:buNone/>
            </a:pPr>
            <a:r>
              <a:rPr lang="ar-MA" b="1" dirty="0" smtClean="0">
                <a:solidFill>
                  <a:srgbClr val="00B0F0"/>
                </a:solidFill>
              </a:rPr>
              <a:t>المطلب الأول: حالات البطلان</a:t>
            </a:r>
            <a:endParaRPr lang="fr-FR" dirty="0" smtClean="0">
              <a:solidFill>
                <a:srgbClr val="00B0F0"/>
              </a:solidFill>
            </a:endParaRPr>
          </a:p>
          <a:p>
            <a:pPr algn="just" rtl="1">
              <a:buNone/>
            </a:pPr>
            <a:r>
              <a:rPr lang="ar-MA" dirty="0" smtClean="0"/>
              <a:t>هناك حالتين لبطلان العقود، نص عليهما في الفصل 906 من </a:t>
            </a:r>
            <a:r>
              <a:rPr lang="ar-MA" dirty="0" err="1" smtClean="0"/>
              <a:t>ق</a:t>
            </a:r>
            <a:r>
              <a:rPr lang="ar-MA" dirty="0" smtClean="0"/>
              <a:t> ل </a:t>
            </a:r>
            <a:r>
              <a:rPr lang="ar-MA" dirty="0" err="1" smtClean="0"/>
              <a:t>ع</a:t>
            </a:r>
            <a:r>
              <a:rPr lang="ar-MA" dirty="0" smtClean="0"/>
              <a:t>، وهما: </a:t>
            </a:r>
          </a:p>
          <a:p>
            <a:pPr algn="just" rtl="1">
              <a:buNone/>
            </a:pPr>
            <a:endParaRPr lang="fr-FR" dirty="0" smtClean="0"/>
          </a:p>
          <a:p>
            <a:pPr algn="just" rtl="1">
              <a:buFont typeface="Wingdings" pitchFamily="2" charset="2"/>
              <a:buChar char="Ø"/>
            </a:pPr>
            <a:r>
              <a:rPr lang="ar-MA" b="1" dirty="0" smtClean="0"/>
              <a:t> </a:t>
            </a:r>
            <a:r>
              <a:rPr lang="ar-MA" b="1" dirty="0" smtClean="0">
                <a:solidFill>
                  <a:srgbClr val="FF0000"/>
                </a:solidFill>
              </a:rPr>
              <a:t>حالة تخلف أحد الأركان اللازمة لقيام العقد</a:t>
            </a:r>
            <a:endParaRPr lang="fr-FR" dirty="0" smtClean="0">
              <a:solidFill>
                <a:srgbClr val="FF0000"/>
              </a:solidFill>
            </a:endParaRPr>
          </a:p>
          <a:p>
            <a:pPr algn="just" rtl="1">
              <a:buNone/>
            </a:pPr>
            <a:r>
              <a:rPr lang="ar-MA" dirty="0" smtClean="0"/>
              <a:t>   </a:t>
            </a:r>
            <a:r>
              <a:rPr lang="ar-MA" dirty="0" smtClean="0">
                <a:solidFill>
                  <a:srgbClr val="FF0000"/>
                </a:solidFill>
              </a:rPr>
              <a:t>يقع العقد باطلا </a:t>
            </a:r>
            <a:r>
              <a:rPr lang="ar-MA" dirty="0" smtClean="0"/>
              <a:t>إذا كان ينقصه ركن من الأركان اللازمة لانعقاده؛ فيكون باطلا، </a:t>
            </a:r>
            <a:r>
              <a:rPr lang="ar-MA" dirty="0" smtClean="0">
                <a:solidFill>
                  <a:srgbClr val="FF0000"/>
                </a:solidFill>
              </a:rPr>
              <a:t>إذا تخلف الرضا</a:t>
            </a:r>
            <a:r>
              <a:rPr lang="ar-MA" dirty="0" smtClean="0"/>
              <a:t>، بأن يكون أحد طرفي العقد فاقدا للتمييز، بسبب صغر في السن أو بأن كانت إرادتي المتعاقدين غير متطابقة، أو بانعدام هذه الإرادة بالمرة؛ </a:t>
            </a:r>
            <a:r>
              <a:rPr lang="ar-MA" dirty="0" smtClean="0">
                <a:solidFill>
                  <a:srgbClr val="FF0000"/>
                </a:solidFill>
              </a:rPr>
              <a:t>أو إذا لم يكن لأحد الالتزامات المتولدة عنه محل، أو كان محله مستحيلا أو غير مشروع؛ أو إذا كان سببه غير مشروع أو كان هذا السبب غير حقيقي.</a:t>
            </a:r>
            <a:endParaRPr lang="fr-FR" dirty="0" smtClean="0">
              <a:solidFill>
                <a:srgbClr val="FF0000"/>
              </a:solidFill>
            </a:endParaRPr>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65</a:t>
            </a:fld>
            <a:endParaRPr lang="fr-F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buFont typeface="Wingdings" pitchFamily="2" charset="2"/>
              <a:buChar char="Ø"/>
            </a:pPr>
            <a:r>
              <a:rPr lang="ar-MA" b="1" dirty="0" smtClean="0">
                <a:solidFill>
                  <a:srgbClr val="FF0000"/>
                </a:solidFill>
              </a:rPr>
              <a:t> حالة بطلان العقد بمقتضى نص في القانون</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lstStyle/>
          <a:p>
            <a:pPr algn="just" rtl="1">
              <a:buNone/>
            </a:pPr>
            <a:r>
              <a:rPr lang="ar-MA" dirty="0" smtClean="0"/>
              <a:t>   </a:t>
            </a:r>
          </a:p>
          <a:p>
            <a:pPr algn="just" rtl="1">
              <a:buNone/>
            </a:pPr>
            <a:r>
              <a:rPr lang="ar-MA" dirty="0" smtClean="0"/>
              <a:t>   قد </a:t>
            </a:r>
            <a:r>
              <a:rPr lang="ar-MA" dirty="0" err="1" smtClean="0"/>
              <a:t>ينص</a:t>
            </a:r>
            <a:r>
              <a:rPr lang="ar-MA" dirty="0" smtClean="0"/>
              <a:t> القانون على بطلان عقد من العقود، لاعتبارات تتعلق بالنظام العام، رغم توفر العقد على كل الأركان اللازمة لقيامه؛ مثال ذلك، ما جاء </a:t>
            </a:r>
            <a:r>
              <a:rPr lang="ar-MA" dirty="0" err="1" smtClean="0"/>
              <a:t>به</a:t>
            </a:r>
            <a:r>
              <a:rPr lang="ar-MA" dirty="0" smtClean="0"/>
              <a:t> الفصل 870 من </a:t>
            </a:r>
            <a:r>
              <a:rPr lang="ar-MA" dirty="0" err="1" smtClean="0"/>
              <a:t>ق</a:t>
            </a:r>
            <a:r>
              <a:rPr lang="ar-MA" dirty="0" smtClean="0"/>
              <a:t> ل </a:t>
            </a:r>
            <a:r>
              <a:rPr lang="ar-MA" dirty="0" err="1" smtClean="0"/>
              <a:t>ع</a:t>
            </a:r>
            <a:r>
              <a:rPr lang="ar-MA" dirty="0" smtClean="0"/>
              <a:t> ، وكذا الفصل 61 من </a:t>
            </a:r>
            <a:r>
              <a:rPr lang="ar-MA" dirty="0" err="1" smtClean="0"/>
              <a:t>ق</a:t>
            </a:r>
            <a:r>
              <a:rPr lang="ar-MA" dirty="0" smtClean="0"/>
              <a:t> ل </a:t>
            </a:r>
            <a:r>
              <a:rPr lang="ar-MA" dirty="0" err="1" smtClean="0"/>
              <a:t>ع</a:t>
            </a:r>
            <a:r>
              <a:rPr lang="ar-MA" dirty="0" smtClean="0"/>
              <a:t>، أو ما قضى </a:t>
            </a:r>
            <a:r>
              <a:rPr lang="ar-MA" dirty="0" err="1" smtClean="0"/>
              <a:t>به</a:t>
            </a:r>
            <a:r>
              <a:rPr lang="ar-MA" dirty="0" smtClean="0"/>
              <a:t> الفصل 976 من </a:t>
            </a:r>
            <a:r>
              <a:rPr lang="ar-MA" dirty="0" err="1" smtClean="0"/>
              <a:t>ق</a:t>
            </a:r>
            <a:r>
              <a:rPr lang="ar-MA" dirty="0" smtClean="0"/>
              <a:t> ل </a:t>
            </a:r>
            <a:r>
              <a:rPr lang="ar-MA" dirty="0" err="1" smtClean="0"/>
              <a:t>ع</a:t>
            </a:r>
            <a:r>
              <a:rPr lang="ar-MA" dirty="0" smtClean="0"/>
              <a:t>.</a:t>
            </a:r>
            <a:endParaRPr lang="fr-FR" dirty="0" smtClean="0"/>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66</a:t>
            </a:fld>
            <a:endParaRPr lang="fr-F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المطلب الثاني: خصائص البطلان</a:t>
            </a:r>
            <a:r>
              <a:rPr lang="fr-FR" dirty="0" smtClean="0">
                <a:solidFill>
                  <a:srgbClr val="0070C0"/>
                </a:solidFill>
              </a:rPr>
              <a:t/>
            </a:r>
            <a:br>
              <a:rPr lang="fr-FR" dirty="0" smtClean="0">
                <a:solidFill>
                  <a:srgbClr val="0070C0"/>
                </a:solidFill>
              </a:rPr>
            </a:br>
            <a:endParaRPr lang="fr-FR" dirty="0">
              <a:solidFill>
                <a:srgbClr val="0070C0"/>
              </a:solidFill>
            </a:endParaRPr>
          </a:p>
        </p:txBody>
      </p:sp>
      <p:sp>
        <p:nvSpPr>
          <p:cNvPr id="3" name="Espace réservé du contenu 2"/>
          <p:cNvSpPr>
            <a:spLocks noGrp="1"/>
          </p:cNvSpPr>
          <p:nvPr>
            <p:ph sz="quarter" idx="1"/>
          </p:nvPr>
        </p:nvSpPr>
        <p:spPr/>
        <p:txBody>
          <a:bodyPr>
            <a:normAutofit/>
          </a:bodyPr>
          <a:lstStyle/>
          <a:p>
            <a:pPr algn="just" rtl="1">
              <a:buNone/>
            </a:pPr>
            <a:r>
              <a:rPr lang="ar-MA" dirty="0" smtClean="0"/>
              <a:t>    المقصود بخصائص البطلان، الأحكام العامة التي تترتب على عدم انعقاد العقد، وأهم هذه الخصائص ما يلي:</a:t>
            </a:r>
          </a:p>
          <a:p>
            <a:pPr algn="just" rtl="1">
              <a:buNone/>
            </a:pPr>
            <a:endParaRPr lang="fr-FR" dirty="0" smtClean="0"/>
          </a:p>
          <a:p>
            <a:pPr algn="just" rtl="1">
              <a:buNone/>
            </a:pPr>
            <a:r>
              <a:rPr lang="ar-MA" b="1" dirty="0" smtClean="0">
                <a:solidFill>
                  <a:srgbClr val="FF0000"/>
                </a:solidFill>
              </a:rPr>
              <a:t>أولا-بطلان جزء من العقود يبطل العقد كله ما لم يكن العقد قابل للبقاء دون الجزء الباطل</a:t>
            </a:r>
            <a:endParaRPr lang="fr-FR" dirty="0" smtClean="0">
              <a:solidFill>
                <a:srgbClr val="FF0000"/>
              </a:solidFill>
            </a:endParaRPr>
          </a:p>
          <a:p>
            <a:pPr algn="just" rtl="1">
              <a:buNone/>
            </a:pPr>
            <a:r>
              <a:rPr lang="ar-MA" dirty="0" smtClean="0"/>
              <a:t>   ولقد ورد النص على هذه الخاصية في الفصل 308 من </a:t>
            </a:r>
            <a:r>
              <a:rPr lang="ar-MA" dirty="0" err="1" smtClean="0"/>
              <a:t>ق</a:t>
            </a:r>
            <a:r>
              <a:rPr lang="ar-MA" dirty="0" smtClean="0"/>
              <a:t> ل </a:t>
            </a:r>
            <a:r>
              <a:rPr lang="ar-MA" dirty="0" err="1" smtClean="0"/>
              <a:t>ع</a:t>
            </a:r>
            <a:r>
              <a:rPr lang="ar-MA" dirty="0" smtClean="0"/>
              <a:t>، حيث إذا أبرم شخصان عقدا باطلا في شق منه، فإن تبين أن المتعاقدين يريدان العقد وحدة لا يتجزأ، فإن العقد يبطل كله، وإن تبين أنهما لا يعتبرانه كذلك، فإن البطلان ينحصر في ذلك الجزء الباطل وهذا ما يسمى بانتقاص العقد؛ </a:t>
            </a:r>
            <a:endParaRPr lang="fr-FR" dirty="0" smtClean="0"/>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67</a:t>
            </a:fld>
            <a:endParaRPr lang="fr-F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MA" b="1" dirty="0" smtClean="0">
                <a:solidFill>
                  <a:srgbClr val="0070C0"/>
                </a:solidFill>
              </a:rPr>
              <a:t>ثانيا-بطلان الالتزام الأصلي يقتضي بطلان الالتزام التابعة لها ولا العكس:</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lstStyle/>
          <a:p>
            <a:pPr algn="just" rtl="1">
              <a:buNone/>
            </a:pPr>
            <a:r>
              <a:rPr lang="fr-FR" dirty="0" smtClean="0"/>
              <a:t>   </a:t>
            </a:r>
            <a:r>
              <a:rPr lang="ar-MA" dirty="0" smtClean="0"/>
              <a:t>هذه الخاصية أشار لها الفصل 307 من </a:t>
            </a:r>
            <a:r>
              <a:rPr lang="ar-MA" dirty="0" err="1" smtClean="0"/>
              <a:t>ق</a:t>
            </a:r>
            <a:r>
              <a:rPr lang="ar-MA" dirty="0" smtClean="0"/>
              <a:t> ل </a:t>
            </a:r>
            <a:r>
              <a:rPr lang="ar-MA" dirty="0" err="1" smtClean="0"/>
              <a:t>ع</a:t>
            </a:r>
            <a:r>
              <a:rPr lang="ar-MA" dirty="0" smtClean="0"/>
              <a:t>، ويمكن تعريف </a:t>
            </a:r>
            <a:r>
              <a:rPr lang="ar-MA" dirty="0" smtClean="0">
                <a:solidFill>
                  <a:srgbClr val="FF0000"/>
                </a:solidFill>
              </a:rPr>
              <a:t>الالتزام الأصلي</a:t>
            </a:r>
            <a:r>
              <a:rPr lang="ar-MA" dirty="0" smtClean="0"/>
              <a:t> بأنه الالتزام الذي يقوم بذاته من دون حاجة إلى غيره، </a:t>
            </a:r>
            <a:r>
              <a:rPr lang="ar-MA" dirty="0" smtClean="0">
                <a:solidFill>
                  <a:srgbClr val="FF0000"/>
                </a:solidFill>
              </a:rPr>
              <a:t>أما الالتزام التابع</a:t>
            </a:r>
            <a:r>
              <a:rPr lang="ar-MA" dirty="0" smtClean="0"/>
              <a:t> فهو الذي يتبع غيره ولا يتصور وجوده بدون التزام أصلي يرتكز عليه، ويكون تابعا له.</a:t>
            </a:r>
            <a:endParaRPr lang="fr-FR" dirty="0" smtClean="0"/>
          </a:p>
          <a:p>
            <a:pPr algn="just" rtl="1">
              <a:buNone/>
            </a:pPr>
            <a:r>
              <a:rPr lang="ar-MA" dirty="0" smtClean="0"/>
              <a:t> </a:t>
            </a:r>
            <a:r>
              <a:rPr lang="fr-FR" dirty="0" smtClean="0"/>
              <a:t>   </a:t>
            </a:r>
            <a:r>
              <a:rPr lang="ar-MA" dirty="0" smtClean="0"/>
              <a:t>وعلى هذا، فإذا بطل الالتزام الأصلي، كما إذا كان الدين ناتجا عن قمار، فإن الكفالة التي تترتب عنه تبطل أيضا؛ بخلاف ما إذا بطل الالتزام </a:t>
            </a:r>
            <a:r>
              <a:rPr lang="ar-MA" dirty="0" err="1" smtClean="0"/>
              <a:t>التبعي</a:t>
            </a:r>
            <a:r>
              <a:rPr lang="ar-MA" dirty="0" smtClean="0"/>
              <a:t>، فإن ذلك البطلان لا يتسرب إلى الالتزام الأصلي</a:t>
            </a:r>
            <a:r>
              <a:rPr lang="fr-FR" dirty="0" smtClean="0"/>
              <a:t>.</a:t>
            </a:r>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68</a:t>
            </a:fld>
            <a:endParaRPr lang="fr-F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ثالثا-العقد الباطل لا تصححه الإجازة ولا التصديق:</a:t>
            </a:r>
            <a:r>
              <a:rPr lang="fr-FR" dirty="0" smtClean="0">
                <a:solidFill>
                  <a:srgbClr val="0070C0"/>
                </a:solidFill>
              </a:rPr>
              <a:t/>
            </a:r>
            <a:br>
              <a:rPr lang="fr-FR" dirty="0" smtClean="0">
                <a:solidFill>
                  <a:srgbClr val="0070C0"/>
                </a:solidFill>
              </a:rPr>
            </a:br>
            <a:endParaRPr lang="fr-FR" dirty="0">
              <a:solidFill>
                <a:srgbClr val="0070C0"/>
              </a:solidFill>
            </a:endParaRPr>
          </a:p>
        </p:txBody>
      </p:sp>
      <p:sp>
        <p:nvSpPr>
          <p:cNvPr id="3" name="Espace réservé du contenu 2"/>
          <p:cNvSpPr>
            <a:spLocks noGrp="1"/>
          </p:cNvSpPr>
          <p:nvPr>
            <p:ph sz="quarter" idx="1"/>
          </p:nvPr>
        </p:nvSpPr>
        <p:spPr/>
        <p:txBody>
          <a:bodyPr/>
          <a:lstStyle/>
          <a:p>
            <a:pPr algn="just" rtl="1">
              <a:buNone/>
            </a:pPr>
            <a:r>
              <a:rPr lang="ar-MA" dirty="0" smtClean="0"/>
              <a:t>    نص على هذه الخاصية الفصل 310 من </a:t>
            </a:r>
            <a:r>
              <a:rPr lang="ar-MA" dirty="0" err="1" smtClean="0"/>
              <a:t>ق</a:t>
            </a:r>
            <a:r>
              <a:rPr lang="ar-MA" dirty="0" smtClean="0"/>
              <a:t> ل </a:t>
            </a:r>
            <a:r>
              <a:rPr lang="ar-MA" dirty="0" err="1" smtClean="0"/>
              <a:t>ع</a:t>
            </a:r>
            <a:r>
              <a:rPr lang="ar-MA" dirty="0" smtClean="0"/>
              <a:t>، </a:t>
            </a:r>
            <a:r>
              <a:rPr lang="ar-MA" dirty="0" smtClean="0">
                <a:solidFill>
                  <a:srgbClr val="FF0000"/>
                </a:solidFill>
              </a:rPr>
              <a:t>والإجازة </a:t>
            </a:r>
            <a:r>
              <a:rPr lang="ar-MA" dirty="0" smtClean="0"/>
              <a:t>هي موافقة المتعاقد على تثبيت العقد الباطل، وجعله عقدا ينتج آثار العقد الصحيح </a:t>
            </a:r>
            <a:r>
              <a:rPr lang="ar-MA" dirty="0" smtClean="0">
                <a:solidFill>
                  <a:srgbClr val="FF0000"/>
                </a:solidFill>
              </a:rPr>
              <a:t>والتصديق أو الإقرار </a:t>
            </a:r>
            <a:r>
              <a:rPr lang="ar-MA" dirty="0" smtClean="0"/>
              <a:t>هو موافقة شخص أجنبي عن العقد، </a:t>
            </a:r>
            <a:r>
              <a:rPr lang="ar-MA" dirty="0" err="1" smtClean="0"/>
              <a:t>وبه</a:t>
            </a:r>
            <a:r>
              <a:rPr lang="ar-MA" dirty="0" smtClean="0"/>
              <a:t> يضيف هذا الأجنبي أثر العقد إلى نفسه.</a:t>
            </a:r>
          </a:p>
          <a:p>
            <a:pPr algn="just" rtl="1">
              <a:buNone/>
            </a:pPr>
            <a:endParaRPr lang="fr-FR" dirty="0" smtClean="0"/>
          </a:p>
          <a:p>
            <a:pPr algn="just" rtl="1">
              <a:buNone/>
            </a:pPr>
            <a:r>
              <a:rPr lang="ar-MA" dirty="0" smtClean="0">
                <a:solidFill>
                  <a:srgbClr val="FF0000"/>
                </a:solidFill>
              </a:rPr>
              <a:t>   والإجارة والتصديق لا يكون لهما أي أثر على العقد الباطل</a:t>
            </a:r>
            <a:r>
              <a:rPr lang="ar-MA" dirty="0" smtClean="0"/>
              <a:t>، لأن الباطل عدم، والعدم لا ينقلب وجودا، بالإجازة أو الإقرار.</a:t>
            </a:r>
            <a:endParaRPr lang="fr-FR" dirty="0" smtClean="0"/>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69</a:t>
            </a:fld>
            <a:endParaRPr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MA" sz="2800" b="1" dirty="0" smtClean="0">
                <a:solidFill>
                  <a:srgbClr val="00B050"/>
                </a:solidFill>
              </a:rPr>
              <a:t>2- حالة الجنون وفقدان العقل</a:t>
            </a:r>
            <a:endParaRPr lang="fr-FR" sz="2800" b="1" dirty="0">
              <a:solidFill>
                <a:srgbClr val="00B050"/>
              </a:solidFill>
            </a:endParaRPr>
          </a:p>
        </p:txBody>
      </p:sp>
      <p:sp>
        <p:nvSpPr>
          <p:cNvPr id="3" name="Espace réservé du contenu 2"/>
          <p:cNvSpPr>
            <a:spLocks noGrp="1"/>
          </p:cNvSpPr>
          <p:nvPr>
            <p:ph sz="quarter" idx="1"/>
          </p:nvPr>
        </p:nvSpPr>
        <p:spPr/>
        <p:txBody>
          <a:bodyPr>
            <a:normAutofit/>
          </a:bodyPr>
          <a:lstStyle/>
          <a:p>
            <a:pPr algn="just" rtl="1">
              <a:buNone/>
            </a:pPr>
            <a:r>
              <a:rPr lang="ar-MA" dirty="0" smtClean="0"/>
              <a:t>    الجنون هو اضطراب يلحق العقل فيعدم عند صاحبه الإدراك والتمييز،حيث  يعتبر عديم الأهلية إذا كان فقدانه للعقل بصورة كلية، أما إذا كانت بصورة منقطعة، فإن أهلية تكون كاملة عند استرداده لوعيه. </a:t>
            </a:r>
          </a:p>
          <a:p>
            <a:pPr algn="just" rtl="1">
              <a:buNone/>
            </a:pPr>
            <a:endParaRPr lang="ar-MA" sz="1050" dirty="0" smtClean="0"/>
          </a:p>
          <a:p>
            <a:pPr algn="just" rtl="1">
              <a:buNone/>
            </a:pPr>
            <a:r>
              <a:rPr lang="ar-MA" dirty="0" smtClean="0"/>
              <a:t>  -  ويعتبر فاقد العقل لسبب آخر غير الجنون عديم الأهلية كما في حالة تناول الخمر أو الأقراص المخدرة، فالشخص حينها يكون فاقد الإدراك والتمييز.</a:t>
            </a:r>
          </a:p>
          <a:p>
            <a:pPr algn="just" rtl="1">
              <a:buNone/>
            </a:pPr>
            <a:endParaRPr lang="fr-FR" sz="1100" dirty="0" smtClean="0"/>
          </a:p>
          <a:p>
            <a:pPr algn="just" rtl="1">
              <a:buNone/>
            </a:pPr>
            <a:r>
              <a:rPr lang="ar-MA" dirty="0" smtClean="0">
                <a:solidFill>
                  <a:srgbClr val="FF0000"/>
                </a:solidFill>
              </a:rPr>
              <a:t> - </a:t>
            </a:r>
            <a:r>
              <a:rPr lang="ar-MA" dirty="0" smtClean="0"/>
              <a:t>المجنون وفاقد العقل يتوجب الأمر صدور </a:t>
            </a:r>
            <a:r>
              <a:rPr lang="ar-MA" dirty="0" smtClean="0">
                <a:solidFill>
                  <a:srgbClr val="FF0000"/>
                </a:solidFill>
              </a:rPr>
              <a:t>حكم بالحجر من المحكمة</a:t>
            </a:r>
            <a:r>
              <a:rPr lang="ar-MA" dirty="0" smtClean="0"/>
              <a:t>. </a:t>
            </a:r>
            <a:endParaRPr lang="fr-FR" dirty="0" smtClean="0"/>
          </a:p>
          <a:p>
            <a:pPr algn="r" rtl="1">
              <a:buNone/>
            </a:pPr>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7</a:t>
            </a:fld>
            <a:endParaRPr lang="fr-F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MA" b="1" dirty="0" smtClean="0">
                <a:solidFill>
                  <a:srgbClr val="0070C0"/>
                </a:solidFill>
              </a:rPr>
              <a:t>رابعا: البطلان لا يصححه التقادم ولكن الدعوى بالبطلان تتقادم</a:t>
            </a:r>
            <a:r>
              <a:rPr lang="fr-FR" dirty="0" smtClean="0">
                <a:solidFill>
                  <a:srgbClr val="0070C0"/>
                </a:solidFill>
              </a:rPr>
              <a:t/>
            </a:r>
            <a:br>
              <a:rPr lang="fr-FR" dirty="0" smtClean="0">
                <a:solidFill>
                  <a:srgbClr val="0070C0"/>
                </a:solidFill>
              </a:rPr>
            </a:br>
            <a:endParaRPr lang="fr-FR" dirty="0">
              <a:solidFill>
                <a:srgbClr val="0070C0"/>
              </a:solidFill>
            </a:endParaRPr>
          </a:p>
        </p:txBody>
      </p:sp>
      <p:sp>
        <p:nvSpPr>
          <p:cNvPr id="3" name="Espace réservé du contenu 2"/>
          <p:cNvSpPr>
            <a:spLocks noGrp="1"/>
          </p:cNvSpPr>
          <p:nvPr>
            <p:ph sz="quarter" idx="1"/>
          </p:nvPr>
        </p:nvSpPr>
        <p:spPr/>
        <p:txBody>
          <a:bodyPr/>
          <a:lstStyle/>
          <a:p>
            <a:pPr algn="just" rtl="1">
              <a:buNone/>
            </a:pPr>
            <a:r>
              <a:rPr lang="ar-MA" dirty="0" smtClean="0"/>
              <a:t>    التقادم هو مضي مدة، والعقد الباطل لا يمكن أن يصبح صحيحا بمضي المدة، لأن الباطل معدوم، والمعدوم لا يصبح موجودا بمضي الزمن.</a:t>
            </a:r>
          </a:p>
          <a:p>
            <a:pPr algn="just" rtl="1">
              <a:buNone/>
            </a:pPr>
            <a:endParaRPr lang="fr-FR" dirty="0" smtClean="0"/>
          </a:p>
          <a:p>
            <a:pPr algn="just" rtl="1">
              <a:buNone/>
            </a:pPr>
            <a:r>
              <a:rPr lang="ar-MA" dirty="0" smtClean="0"/>
              <a:t>   </a:t>
            </a:r>
            <a:r>
              <a:rPr lang="ar-MA" dirty="0" smtClean="0">
                <a:solidFill>
                  <a:srgbClr val="FF0000"/>
                </a:solidFill>
              </a:rPr>
              <a:t>لذلك، فلكل إنسان أن يدفع ببطلان العقد الباطل إذا ما طلب منه تنفيذه، ومهما مر الزمن فالدفع بالبطلان لا يسقط بالتقادم. كما أن لكل ذي مصلحة في البطلان، أن يرفع دعوى يطلب فيها تقرير البطلان.</a:t>
            </a:r>
          </a:p>
          <a:p>
            <a:pPr algn="just" rtl="1">
              <a:buNone/>
            </a:pPr>
            <a:endParaRPr lang="ar-MA" dirty="0" smtClean="0">
              <a:solidFill>
                <a:srgbClr val="FF0000"/>
              </a:solidFill>
            </a:endParaRPr>
          </a:p>
          <a:p>
            <a:pPr algn="just" rtl="1">
              <a:buNone/>
            </a:pPr>
            <a:r>
              <a:rPr lang="ar-MA" dirty="0" smtClean="0"/>
              <a:t>  ووفقا للمبادئ العامة، ورغم انتفاء النص على تقادم دعوى البطلان، </a:t>
            </a:r>
            <a:r>
              <a:rPr lang="ar-MA" dirty="0" smtClean="0">
                <a:solidFill>
                  <a:srgbClr val="FF0000"/>
                </a:solidFill>
              </a:rPr>
              <a:t>فإن هذه الدعوى تتقادم بخمسة عشرة سنة،</a:t>
            </a:r>
            <a:r>
              <a:rPr lang="ar-MA" dirty="0" smtClean="0"/>
              <a:t> عملا بالفصل 387 من </a:t>
            </a:r>
            <a:r>
              <a:rPr lang="ar-MA" dirty="0" err="1" smtClean="0"/>
              <a:t>ق</a:t>
            </a:r>
            <a:r>
              <a:rPr lang="ar-MA" dirty="0" smtClean="0"/>
              <a:t> ل </a:t>
            </a:r>
            <a:r>
              <a:rPr lang="ar-MA" dirty="0" err="1" smtClean="0"/>
              <a:t>ع</a:t>
            </a:r>
            <a:r>
              <a:rPr lang="ar-MA" dirty="0" smtClean="0"/>
              <a:t> .</a:t>
            </a:r>
            <a:endParaRPr lang="fr-FR" dirty="0" smtClean="0"/>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70</a:t>
            </a:fld>
            <a:endParaRPr lang="fr-F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خامسا-الباطل لا يحتاج إلى إبطال:</a:t>
            </a:r>
            <a:r>
              <a:rPr lang="fr-FR" dirty="0" smtClean="0">
                <a:solidFill>
                  <a:srgbClr val="0070C0"/>
                </a:solidFill>
              </a:rPr>
              <a:t/>
            </a:r>
            <a:br>
              <a:rPr lang="fr-FR" dirty="0" smtClean="0">
                <a:solidFill>
                  <a:srgbClr val="0070C0"/>
                </a:solidFill>
              </a:rPr>
            </a:br>
            <a:endParaRPr lang="fr-FR" dirty="0">
              <a:solidFill>
                <a:srgbClr val="0070C0"/>
              </a:solidFill>
            </a:endParaRPr>
          </a:p>
        </p:txBody>
      </p:sp>
      <p:sp>
        <p:nvSpPr>
          <p:cNvPr id="3" name="Espace réservé du contenu 2"/>
          <p:cNvSpPr>
            <a:spLocks noGrp="1"/>
          </p:cNvSpPr>
          <p:nvPr>
            <p:ph sz="quarter" idx="1"/>
          </p:nvPr>
        </p:nvSpPr>
        <p:spPr/>
        <p:txBody>
          <a:bodyPr/>
          <a:lstStyle/>
          <a:p>
            <a:pPr algn="just" rtl="1">
              <a:buNone/>
            </a:pPr>
            <a:r>
              <a:rPr lang="ar-MA" dirty="0" smtClean="0"/>
              <a:t>   إن العقد الباطل بقوة القانون يعتبر باطلا منذ صدوره، أي غير منعقد بين عاقديه؛ </a:t>
            </a:r>
            <a:r>
              <a:rPr lang="ar-MA" dirty="0" smtClean="0">
                <a:solidFill>
                  <a:srgbClr val="FF0000"/>
                </a:solidFill>
              </a:rPr>
              <a:t>فهو عدم في نظر القانون</a:t>
            </a:r>
            <a:r>
              <a:rPr lang="ar-MA" dirty="0" smtClean="0"/>
              <a:t>، </a:t>
            </a:r>
            <a:r>
              <a:rPr lang="ar-MA" dirty="0" smtClean="0">
                <a:solidFill>
                  <a:srgbClr val="FF0000"/>
                </a:solidFill>
              </a:rPr>
              <a:t>ولا يتوقف تقرير بطلانه على حكم من القاضي.</a:t>
            </a:r>
          </a:p>
          <a:p>
            <a:pPr algn="just" rtl="1">
              <a:buNone/>
            </a:pPr>
            <a:endParaRPr lang="fr-FR" dirty="0" smtClean="0"/>
          </a:p>
          <a:p>
            <a:pPr algn="just" rtl="1">
              <a:buNone/>
            </a:pPr>
            <a:r>
              <a:rPr lang="ar-MA" dirty="0" smtClean="0"/>
              <a:t>   ولهذا فلكل ذي مصلحة في البطلان أن يتمسك </a:t>
            </a:r>
            <a:r>
              <a:rPr lang="ar-MA" dirty="0" err="1" smtClean="0"/>
              <a:t>به</a:t>
            </a:r>
            <a:r>
              <a:rPr lang="ar-MA" dirty="0" smtClean="0"/>
              <a:t>، كما أن للمحكمة أن تحكم بالبطلان من تلقاء نفسها، لأن العقد الباطل لا وجود قانوني له.</a:t>
            </a:r>
            <a:endParaRPr lang="fr-FR" dirty="0" smtClean="0"/>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71</a:t>
            </a:fld>
            <a:endParaRPr lang="fr-F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المطلب الثالث: آثار البطلان</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lstStyle/>
          <a:p>
            <a:pPr algn="just" rtl="1">
              <a:buNone/>
            </a:pPr>
            <a:r>
              <a:rPr lang="ar-MA" dirty="0" smtClean="0"/>
              <a:t>   </a:t>
            </a:r>
          </a:p>
          <a:p>
            <a:pPr algn="just" rtl="1">
              <a:buNone/>
            </a:pPr>
            <a:r>
              <a:rPr lang="ar-MA" dirty="0" smtClean="0"/>
              <a:t>    </a:t>
            </a:r>
            <a:r>
              <a:rPr lang="ar-MA" dirty="0" smtClean="0">
                <a:solidFill>
                  <a:srgbClr val="FF0000"/>
                </a:solidFill>
              </a:rPr>
              <a:t>القاعدة الأصلية أن العقد الباطل لا يرتب أي أثر قانوني</a:t>
            </a:r>
            <a:r>
              <a:rPr lang="ar-MA" dirty="0" smtClean="0"/>
              <a:t>، وقد نص على هذه القاعدة الفصل 306 من </a:t>
            </a:r>
            <a:r>
              <a:rPr lang="ar-MA" dirty="0" err="1" smtClean="0"/>
              <a:t>ق</a:t>
            </a:r>
            <a:r>
              <a:rPr lang="ar-MA" dirty="0" smtClean="0"/>
              <a:t> ل </a:t>
            </a:r>
            <a:r>
              <a:rPr lang="ar-MA" dirty="0" err="1" smtClean="0"/>
              <a:t>ع</a:t>
            </a:r>
            <a:r>
              <a:rPr lang="ar-MA" dirty="0" smtClean="0"/>
              <a:t>.</a:t>
            </a:r>
          </a:p>
          <a:p>
            <a:pPr algn="just" rtl="1">
              <a:buNone/>
            </a:pPr>
            <a:endParaRPr lang="ar-MA" dirty="0" smtClean="0"/>
          </a:p>
          <a:p>
            <a:pPr algn="just" rtl="1">
              <a:buNone/>
            </a:pPr>
            <a:endParaRPr lang="fr-FR" dirty="0" smtClean="0"/>
          </a:p>
          <a:p>
            <a:pPr algn="just" rtl="1">
              <a:buNone/>
            </a:pPr>
            <a:r>
              <a:rPr lang="ar-MA" dirty="0" smtClean="0">
                <a:solidFill>
                  <a:srgbClr val="FF0000"/>
                </a:solidFill>
              </a:rPr>
              <a:t>  ولكن لهذه القاعدة بعض الاستثناء، </a:t>
            </a:r>
            <a:r>
              <a:rPr lang="ar-MA" dirty="0" smtClean="0"/>
              <a:t>التي يمكن للعقد الباطل أن يرتب بعض آثار العقد الصحيح، وهو ما سنتطرق إليه بعد أن نتعرض للقاعدة الأصلية.</a:t>
            </a:r>
            <a:endParaRPr lang="fr-FR" dirty="0" smtClean="0"/>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72</a:t>
            </a:fld>
            <a:endParaRPr lang="fr-F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الفقرة الأولى: انعدام أثر العقد الباطل</a:t>
            </a:r>
            <a:r>
              <a:rPr lang="fr-FR" dirty="0" smtClean="0">
                <a:solidFill>
                  <a:srgbClr val="0070C0"/>
                </a:solidFill>
              </a:rPr>
              <a:t/>
            </a:r>
            <a:br>
              <a:rPr lang="fr-FR" dirty="0" smtClean="0">
                <a:solidFill>
                  <a:srgbClr val="0070C0"/>
                </a:solidFill>
              </a:rPr>
            </a:br>
            <a:endParaRPr lang="fr-FR" dirty="0">
              <a:solidFill>
                <a:srgbClr val="0070C0"/>
              </a:solidFill>
            </a:endParaRPr>
          </a:p>
        </p:txBody>
      </p:sp>
      <p:sp>
        <p:nvSpPr>
          <p:cNvPr id="3" name="Espace réservé du contenu 2"/>
          <p:cNvSpPr>
            <a:spLocks noGrp="1"/>
          </p:cNvSpPr>
          <p:nvPr>
            <p:ph sz="quarter" idx="1"/>
          </p:nvPr>
        </p:nvSpPr>
        <p:spPr/>
        <p:txBody>
          <a:bodyPr>
            <a:normAutofit/>
          </a:bodyPr>
          <a:lstStyle/>
          <a:p>
            <a:pPr algn="just" rtl="1">
              <a:buNone/>
            </a:pPr>
            <a:r>
              <a:rPr lang="ar-MA" dirty="0" smtClean="0"/>
              <a:t>   </a:t>
            </a:r>
            <a:r>
              <a:rPr lang="ar-MA" dirty="0" smtClean="0">
                <a:solidFill>
                  <a:srgbClr val="FF0000"/>
                </a:solidFill>
              </a:rPr>
              <a:t>العقد الباطل لا يترتب عليه آثار بين المتعاقدين</a:t>
            </a:r>
            <a:r>
              <a:rPr lang="ar-MA" dirty="0" smtClean="0"/>
              <a:t>، وإذا كان لم ينفذ بعد، فلا سبيل لأحد المتعاقدين أن يلزم المتعاقد الآخر على تنفيذه، ولا يلتزم أي منهما بشيء نحو الآخر.</a:t>
            </a:r>
          </a:p>
          <a:p>
            <a:pPr algn="just" rtl="1">
              <a:buNone/>
            </a:pPr>
            <a:r>
              <a:rPr lang="ar-MA" dirty="0" smtClean="0"/>
              <a:t>   أما إذا وقع تنفيذ العقد، فإن مقتضيات البطلان تقضي بنقض التنفيذ الحاصل، وإعادة المتعاقدين إلى حالهما قبل التعاقد؛ وإذا ما أصبح من المستحيل إعادة المتعاقدين إلى حالهما قبل التعاقد، جاز للمحكمة أن تحكم للمتضرر بتعويض معادل للضرر.</a:t>
            </a:r>
            <a:endParaRPr lang="fr-FR" dirty="0" smtClean="0"/>
          </a:p>
          <a:p>
            <a:pPr algn="just" rtl="1">
              <a:buNone/>
            </a:pPr>
            <a:r>
              <a:rPr lang="ar-MA" dirty="0" smtClean="0"/>
              <a:t> </a:t>
            </a:r>
            <a:r>
              <a:rPr lang="ar-MA" dirty="0" smtClean="0">
                <a:solidFill>
                  <a:srgbClr val="FF0000"/>
                </a:solidFill>
              </a:rPr>
              <a:t>والعقد الباطل لا يترتب عليه أي أثر بالنسبة للغير</a:t>
            </a:r>
            <a:r>
              <a:rPr lang="ar-MA" dirty="0" smtClean="0"/>
              <a:t>، والمقصود بالغير هنا، الذي تلقى حقا على الشيء الذي ورد عليه العقد الباطل، حيث يزول حقه تبعا للبطلان.</a:t>
            </a:r>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73</a:t>
            </a:fld>
            <a:endParaRPr lang="fr-F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الفقرة الثانية: حالة ثبوت أثر العقد الباطل استثناء</a:t>
            </a:r>
            <a:r>
              <a:rPr lang="fr-FR" dirty="0" smtClean="0">
                <a:solidFill>
                  <a:srgbClr val="0070C0"/>
                </a:solidFill>
              </a:rPr>
              <a:t/>
            </a:r>
            <a:br>
              <a:rPr lang="fr-FR" dirty="0" smtClean="0">
                <a:solidFill>
                  <a:srgbClr val="0070C0"/>
                </a:solidFill>
              </a:rPr>
            </a:br>
            <a:endParaRPr lang="fr-FR" dirty="0">
              <a:solidFill>
                <a:srgbClr val="0070C0"/>
              </a:solidFill>
            </a:endParaRPr>
          </a:p>
        </p:txBody>
      </p:sp>
      <p:sp>
        <p:nvSpPr>
          <p:cNvPr id="3" name="Espace réservé du contenu 2"/>
          <p:cNvSpPr>
            <a:spLocks noGrp="1"/>
          </p:cNvSpPr>
          <p:nvPr>
            <p:ph sz="quarter" idx="1"/>
          </p:nvPr>
        </p:nvSpPr>
        <p:spPr/>
        <p:txBody>
          <a:bodyPr>
            <a:normAutofit/>
          </a:bodyPr>
          <a:lstStyle/>
          <a:p>
            <a:pPr algn="r" rtl="1">
              <a:buNone/>
            </a:pPr>
            <a:r>
              <a:rPr lang="ar-MA" dirty="0" smtClean="0"/>
              <a:t>   إن القانون رتب في حالات استثنائية، أثرا على العقد الباطل، ومن أهم هذه الحالات ما يلي:</a:t>
            </a:r>
          </a:p>
          <a:p>
            <a:pPr algn="r" rtl="1">
              <a:buNone/>
            </a:pPr>
            <a:endParaRPr lang="fr-FR" dirty="0" smtClean="0"/>
          </a:p>
          <a:p>
            <a:pPr lvl="0" algn="r" rtl="1">
              <a:buFont typeface="Wingdings" pitchFamily="2" charset="2"/>
              <a:buChar char="Ø"/>
            </a:pPr>
            <a:r>
              <a:rPr lang="ar-MA" b="1" dirty="0" smtClean="0">
                <a:solidFill>
                  <a:srgbClr val="FF0000"/>
                </a:solidFill>
              </a:rPr>
              <a:t>حالة عقد الزواج الباطل.</a:t>
            </a:r>
            <a:endParaRPr lang="fr-FR" dirty="0" smtClean="0">
              <a:solidFill>
                <a:srgbClr val="FF0000"/>
              </a:solidFill>
            </a:endParaRPr>
          </a:p>
          <a:p>
            <a:pPr lvl="0" algn="r" rtl="1">
              <a:buFont typeface="Wingdings" pitchFamily="2" charset="2"/>
              <a:buChar char="Ø"/>
            </a:pPr>
            <a:r>
              <a:rPr lang="ar-MA" b="1" dirty="0" smtClean="0">
                <a:solidFill>
                  <a:srgbClr val="FF0000"/>
                </a:solidFill>
              </a:rPr>
              <a:t>حالة تحول التصرف.</a:t>
            </a:r>
            <a:endParaRPr lang="fr-FR" dirty="0" smtClean="0">
              <a:solidFill>
                <a:srgbClr val="FF0000"/>
              </a:solidFill>
            </a:endParaRPr>
          </a:p>
          <a:p>
            <a:pPr lvl="0" algn="r" rtl="1">
              <a:buFont typeface="Wingdings" pitchFamily="2" charset="2"/>
              <a:buChar char="Ø"/>
            </a:pPr>
            <a:r>
              <a:rPr lang="ar-MA" b="1" dirty="0" smtClean="0">
                <a:solidFill>
                  <a:srgbClr val="FF0000"/>
                </a:solidFill>
              </a:rPr>
              <a:t>حالة اكتساب الغير حسن النية حقا عينيا على المنقول أو العقار المحفظ الذي هو محل العقد الباطل.</a:t>
            </a:r>
            <a:endParaRPr lang="fr-FR" dirty="0" smtClean="0">
              <a:solidFill>
                <a:srgbClr val="FF0000"/>
              </a:solidFill>
            </a:endParaRPr>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74</a:t>
            </a:fld>
            <a:endParaRPr lang="fr-F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المبحث الثاني: الإبطال</a:t>
            </a:r>
            <a:r>
              <a:rPr lang="fr-FR" dirty="0" smtClean="0">
                <a:solidFill>
                  <a:srgbClr val="0070C0"/>
                </a:solidFill>
              </a:rPr>
              <a:t/>
            </a:r>
            <a:br>
              <a:rPr lang="fr-FR" dirty="0" smtClean="0">
                <a:solidFill>
                  <a:srgbClr val="0070C0"/>
                </a:solidFill>
              </a:rPr>
            </a:br>
            <a:endParaRPr lang="fr-FR" dirty="0">
              <a:solidFill>
                <a:srgbClr val="0070C0"/>
              </a:solidFill>
            </a:endParaRPr>
          </a:p>
        </p:txBody>
      </p:sp>
      <p:sp>
        <p:nvSpPr>
          <p:cNvPr id="3" name="Espace réservé du contenu 2"/>
          <p:cNvSpPr>
            <a:spLocks noGrp="1"/>
          </p:cNvSpPr>
          <p:nvPr>
            <p:ph sz="quarter" idx="1"/>
          </p:nvPr>
        </p:nvSpPr>
        <p:spPr/>
        <p:txBody>
          <a:bodyPr/>
          <a:lstStyle/>
          <a:p>
            <a:pPr algn="r" rtl="1">
              <a:buNone/>
            </a:pPr>
            <a:r>
              <a:rPr lang="ar-MA" dirty="0" smtClean="0"/>
              <a:t>خص المشرع المغربي للإبطال الفصول 311 إلى318 من </a:t>
            </a:r>
            <a:r>
              <a:rPr lang="ar-MA" dirty="0" err="1" smtClean="0"/>
              <a:t>ق</a:t>
            </a:r>
            <a:r>
              <a:rPr lang="ar-MA" dirty="0" smtClean="0"/>
              <a:t> ل </a:t>
            </a:r>
            <a:r>
              <a:rPr lang="ar-MA" dirty="0" err="1" smtClean="0"/>
              <a:t>ع</a:t>
            </a:r>
            <a:r>
              <a:rPr lang="ar-MA" dirty="0" smtClean="0"/>
              <a:t>، وسوف نعرض في هذا المبحث لحالاته، وخصائصه، تم نبين آثاره.</a:t>
            </a:r>
          </a:p>
          <a:p>
            <a:pPr algn="r" rtl="1">
              <a:buNone/>
            </a:pPr>
            <a:endParaRPr lang="fr-FR" dirty="0" smtClean="0"/>
          </a:p>
          <a:p>
            <a:pPr algn="r" rtl="1">
              <a:buNone/>
            </a:pPr>
            <a:r>
              <a:rPr lang="ar-MA" b="1" dirty="0" smtClean="0">
                <a:solidFill>
                  <a:srgbClr val="00B0F0"/>
                </a:solidFill>
              </a:rPr>
              <a:t>المطلب الأول: حالات الإبطال</a:t>
            </a:r>
            <a:endParaRPr lang="fr-FR" dirty="0" smtClean="0">
              <a:solidFill>
                <a:srgbClr val="00B0F0"/>
              </a:solidFill>
            </a:endParaRPr>
          </a:p>
          <a:p>
            <a:pPr algn="r" rtl="1">
              <a:buNone/>
            </a:pPr>
            <a:r>
              <a:rPr lang="ar-MA" dirty="0" smtClean="0"/>
              <a:t>عرض الفصل 311 من </a:t>
            </a:r>
            <a:r>
              <a:rPr lang="ar-MA" dirty="0" err="1" smtClean="0"/>
              <a:t>ق</a:t>
            </a:r>
            <a:r>
              <a:rPr lang="ar-MA" dirty="0" smtClean="0"/>
              <a:t> ل </a:t>
            </a:r>
            <a:r>
              <a:rPr lang="ar-MA" dirty="0" err="1" smtClean="0"/>
              <a:t>ع</a:t>
            </a:r>
            <a:r>
              <a:rPr lang="ar-MA" dirty="0" smtClean="0"/>
              <a:t> لحالات الإبطال، وحدده في ثلاث حالات:</a:t>
            </a:r>
          </a:p>
          <a:p>
            <a:pPr algn="r" rtl="1">
              <a:buNone/>
            </a:pPr>
            <a:endParaRPr lang="ar-MA" dirty="0" smtClean="0">
              <a:solidFill>
                <a:srgbClr val="FF0000"/>
              </a:solidFill>
            </a:endParaRPr>
          </a:p>
          <a:p>
            <a:pPr algn="r" rtl="1">
              <a:buFont typeface="Wingdings" pitchFamily="2" charset="2"/>
              <a:buChar char="Ø"/>
            </a:pPr>
            <a:r>
              <a:rPr lang="ar-MA" dirty="0" smtClean="0">
                <a:solidFill>
                  <a:srgbClr val="FF0000"/>
                </a:solidFill>
              </a:rPr>
              <a:t>نقصان أهلية أحد المتعاقدين؛ </a:t>
            </a:r>
          </a:p>
          <a:p>
            <a:pPr algn="r" rtl="1">
              <a:buFont typeface="Wingdings" pitchFamily="2" charset="2"/>
              <a:buChar char="Ø"/>
            </a:pPr>
            <a:r>
              <a:rPr lang="ar-MA" dirty="0" smtClean="0">
                <a:solidFill>
                  <a:srgbClr val="FF0000"/>
                </a:solidFill>
              </a:rPr>
              <a:t>تعيب إرادته بعيب من عيوب الرضا؛ </a:t>
            </a:r>
          </a:p>
          <a:p>
            <a:pPr algn="r" rtl="1">
              <a:buFont typeface="Wingdings" pitchFamily="2" charset="2"/>
              <a:buChar char="Ø"/>
            </a:pPr>
            <a:r>
              <a:rPr lang="ar-MA" dirty="0" smtClean="0">
                <a:solidFill>
                  <a:srgbClr val="FF0000"/>
                </a:solidFill>
              </a:rPr>
              <a:t> حالات يمنح فيها القانون حق الإبطال.</a:t>
            </a:r>
            <a:endParaRPr lang="fr-FR" dirty="0" smtClean="0">
              <a:solidFill>
                <a:srgbClr val="FF0000"/>
              </a:solidFill>
            </a:endParaRPr>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75</a:t>
            </a:fld>
            <a:endParaRPr lang="fr-F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normAutofit fontScale="92500"/>
          </a:bodyPr>
          <a:lstStyle/>
          <a:p>
            <a:pPr algn="just" rtl="1">
              <a:buFont typeface="Wingdings" pitchFamily="2" charset="2"/>
              <a:buChar char="v"/>
            </a:pPr>
            <a:r>
              <a:rPr lang="ar-MA" b="1" dirty="0" smtClean="0"/>
              <a:t> </a:t>
            </a:r>
            <a:r>
              <a:rPr lang="ar-MA" b="1" dirty="0" smtClean="0">
                <a:solidFill>
                  <a:srgbClr val="FF0000"/>
                </a:solidFill>
              </a:rPr>
              <a:t>حالة نقصان أهلية المتعاقد</a:t>
            </a:r>
            <a:endParaRPr lang="fr-FR" dirty="0" smtClean="0">
              <a:solidFill>
                <a:srgbClr val="FF0000"/>
              </a:solidFill>
            </a:endParaRPr>
          </a:p>
          <a:p>
            <a:pPr algn="just" rtl="1">
              <a:buNone/>
            </a:pPr>
            <a:r>
              <a:rPr lang="fr-FR" dirty="0" smtClean="0"/>
              <a:t>   </a:t>
            </a:r>
            <a:r>
              <a:rPr lang="ar-MA" dirty="0" smtClean="0"/>
              <a:t>إذا ما أقدم الصغير المميز، أو المحجور عليه لسفه، أو جنون، على بيع عقار له دون الحصول على الإذن الذي يتطلبه القانون، فإن هذا العقد يقع معيبا، لنقصان أهلية البائع ويكون قابلا للإبطال، وهذا ما نص عليه الفصل 4 من </a:t>
            </a:r>
            <a:r>
              <a:rPr lang="ar-MA" dirty="0" err="1" smtClean="0"/>
              <a:t>ق</a:t>
            </a:r>
            <a:r>
              <a:rPr lang="ar-MA" dirty="0" smtClean="0"/>
              <a:t> ل </a:t>
            </a:r>
            <a:r>
              <a:rPr lang="ar-MA" dirty="0" err="1" smtClean="0"/>
              <a:t>ع</a:t>
            </a:r>
            <a:r>
              <a:rPr lang="ar-MA" dirty="0" smtClean="0"/>
              <a:t>.</a:t>
            </a:r>
            <a:endParaRPr lang="fr-FR" dirty="0" smtClean="0"/>
          </a:p>
          <a:p>
            <a:pPr algn="just" rtl="1">
              <a:buFont typeface="Wingdings" pitchFamily="2" charset="2"/>
              <a:buChar char="v"/>
            </a:pPr>
            <a:r>
              <a:rPr lang="ar-MA" b="1" dirty="0" smtClean="0">
                <a:solidFill>
                  <a:srgbClr val="FF0000"/>
                </a:solidFill>
              </a:rPr>
              <a:t>حالة </a:t>
            </a:r>
            <a:r>
              <a:rPr lang="ar-MA" b="1" dirty="0" err="1" smtClean="0">
                <a:solidFill>
                  <a:srgbClr val="FF0000"/>
                </a:solidFill>
              </a:rPr>
              <a:t>تعييب</a:t>
            </a:r>
            <a:r>
              <a:rPr lang="ar-MA" b="1" dirty="0" smtClean="0">
                <a:solidFill>
                  <a:srgbClr val="FF0000"/>
                </a:solidFill>
              </a:rPr>
              <a:t> إرادة أحد المتعاقدين بعيب من عيوب الإرادة</a:t>
            </a:r>
            <a:endParaRPr lang="fr-FR" dirty="0" smtClean="0">
              <a:solidFill>
                <a:srgbClr val="FF0000"/>
              </a:solidFill>
            </a:endParaRPr>
          </a:p>
          <a:p>
            <a:pPr algn="just" rtl="1">
              <a:buNone/>
            </a:pPr>
            <a:r>
              <a:rPr lang="fr-FR" dirty="0" smtClean="0"/>
              <a:t>   </a:t>
            </a:r>
            <a:r>
              <a:rPr lang="ar-MA" dirty="0" smtClean="0"/>
              <a:t>إذا عيبت إرادة أحد المتعاقدين بعيب من عيوب الرضا، فإن المتعاقد الذي عيبت إرادته والذي دفع إلى العقد تحت تأثير عيب من عيوب الرضا، يكون له الحق في طلب إبطال ذلك العقد، كما نصت على ذلك الفصول 39-55-56 من </a:t>
            </a:r>
            <a:r>
              <a:rPr lang="ar-MA" dirty="0" err="1" smtClean="0"/>
              <a:t>ق</a:t>
            </a:r>
            <a:r>
              <a:rPr lang="ar-MA" dirty="0" smtClean="0"/>
              <a:t> ل </a:t>
            </a:r>
            <a:r>
              <a:rPr lang="ar-MA" dirty="0" err="1" smtClean="0"/>
              <a:t>ع</a:t>
            </a:r>
            <a:r>
              <a:rPr lang="ar-MA" dirty="0" smtClean="0"/>
              <a:t>.</a:t>
            </a:r>
            <a:endParaRPr lang="fr-FR" dirty="0" smtClean="0"/>
          </a:p>
          <a:p>
            <a:pPr algn="just" rtl="1">
              <a:buFont typeface="Wingdings" pitchFamily="2" charset="2"/>
              <a:buChar char="v"/>
            </a:pPr>
            <a:r>
              <a:rPr lang="fr-FR" b="1" dirty="0" smtClean="0"/>
              <a:t> </a:t>
            </a:r>
            <a:r>
              <a:rPr lang="ar-MA" b="1" dirty="0" smtClean="0">
                <a:solidFill>
                  <a:srgbClr val="FF0000"/>
                </a:solidFill>
              </a:rPr>
              <a:t>حالة الإبطال بمقتضى نص القانون</a:t>
            </a:r>
            <a:endParaRPr lang="fr-FR" dirty="0" smtClean="0">
              <a:solidFill>
                <a:srgbClr val="FF0000"/>
              </a:solidFill>
            </a:endParaRPr>
          </a:p>
          <a:p>
            <a:pPr algn="just" rtl="1">
              <a:buNone/>
            </a:pPr>
            <a:r>
              <a:rPr lang="ar-MA" dirty="0" smtClean="0"/>
              <a:t>قد </a:t>
            </a:r>
            <a:r>
              <a:rPr lang="ar-MA" dirty="0" err="1" smtClean="0"/>
              <a:t>ينص</a:t>
            </a:r>
            <a:r>
              <a:rPr lang="ar-MA" dirty="0" smtClean="0"/>
              <a:t> القانون في حالة من الحالات، على إعطاء الحق لأحد المتعاقدين في أن يتقدم بطلب إبطال العقد لسبب ما، من ذلك حالة بيع ملك الغير، حيث أعطت المادة 485 من </a:t>
            </a:r>
            <a:r>
              <a:rPr lang="ar-MA" dirty="0" err="1" smtClean="0"/>
              <a:t>ق</a:t>
            </a:r>
            <a:r>
              <a:rPr lang="ar-MA" dirty="0" smtClean="0"/>
              <a:t> ل </a:t>
            </a:r>
            <a:r>
              <a:rPr lang="ar-MA" dirty="0" err="1" smtClean="0"/>
              <a:t>ع</a:t>
            </a:r>
            <a:r>
              <a:rPr lang="ar-MA" dirty="0" smtClean="0"/>
              <a:t> المشتري حق طلب إبطال البيع إذا رفض المالك إقراره.</a:t>
            </a:r>
            <a:endParaRPr lang="fr-FR" dirty="0" smtClean="0"/>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76</a:t>
            </a:fld>
            <a:endParaRPr lang="fr-F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المطلب الثاني: خصائص الإبطال</a:t>
            </a:r>
            <a:r>
              <a:rPr lang="fr-FR" dirty="0" smtClean="0">
                <a:solidFill>
                  <a:srgbClr val="0070C0"/>
                </a:solidFill>
              </a:rPr>
              <a:t/>
            </a:r>
            <a:br>
              <a:rPr lang="fr-FR" dirty="0" smtClean="0">
                <a:solidFill>
                  <a:srgbClr val="0070C0"/>
                </a:solidFill>
              </a:rPr>
            </a:br>
            <a:endParaRPr lang="fr-FR" dirty="0">
              <a:solidFill>
                <a:srgbClr val="0070C0"/>
              </a:solidFill>
            </a:endParaRPr>
          </a:p>
        </p:txBody>
      </p:sp>
      <p:sp>
        <p:nvSpPr>
          <p:cNvPr id="3" name="Espace réservé du contenu 2"/>
          <p:cNvSpPr>
            <a:spLocks noGrp="1"/>
          </p:cNvSpPr>
          <p:nvPr>
            <p:ph sz="quarter" idx="1"/>
          </p:nvPr>
        </p:nvSpPr>
        <p:spPr/>
        <p:txBody>
          <a:bodyPr>
            <a:normAutofit/>
          </a:bodyPr>
          <a:lstStyle/>
          <a:p>
            <a:pPr algn="r" rtl="1">
              <a:buNone/>
            </a:pPr>
            <a:r>
              <a:rPr lang="ar-MA" dirty="0" smtClean="0"/>
              <a:t>إن للعقد القابل للإبطال خصائص يشترك فيها مع العقد الباطل، وخصائص ينفرد </a:t>
            </a:r>
            <a:r>
              <a:rPr lang="ar-MA" dirty="0" err="1" smtClean="0"/>
              <a:t>بها</a:t>
            </a:r>
            <a:r>
              <a:rPr lang="ar-MA" dirty="0" smtClean="0"/>
              <a:t>.</a:t>
            </a:r>
            <a:endParaRPr lang="fr-FR" dirty="0" smtClean="0"/>
          </a:p>
          <a:p>
            <a:pPr algn="r" rtl="1">
              <a:buNone/>
            </a:pPr>
            <a:r>
              <a:rPr lang="ar-MA" b="1" dirty="0" smtClean="0">
                <a:solidFill>
                  <a:srgbClr val="00B0F0"/>
                </a:solidFill>
              </a:rPr>
              <a:t>الفقرة الأولى: الخصائص التي يشترك فيها الإبطال والبطلان</a:t>
            </a:r>
            <a:endParaRPr lang="fr-FR" b="1" dirty="0" smtClean="0">
              <a:solidFill>
                <a:srgbClr val="00B0F0"/>
              </a:solidFill>
            </a:endParaRPr>
          </a:p>
          <a:p>
            <a:pPr algn="r" rtl="1">
              <a:buNone/>
            </a:pPr>
            <a:endParaRPr lang="fr-FR" dirty="0" smtClean="0">
              <a:solidFill>
                <a:srgbClr val="00B0F0"/>
              </a:solidFill>
            </a:endParaRPr>
          </a:p>
          <a:p>
            <a:pPr algn="r" rtl="1">
              <a:buNone/>
            </a:pPr>
            <a:r>
              <a:rPr lang="ar-MA" dirty="0" smtClean="0"/>
              <a:t>من الخصائص التي يشترك فيها كل من الإبطال والبطلان نذكر:</a:t>
            </a:r>
            <a:endParaRPr lang="fr-FR" dirty="0" smtClean="0"/>
          </a:p>
          <a:p>
            <a:pPr algn="r" rtl="1">
              <a:buNone/>
            </a:pPr>
            <a:endParaRPr lang="fr-FR" dirty="0" smtClean="0"/>
          </a:p>
          <a:p>
            <a:pPr algn="r" rtl="1">
              <a:buNone/>
            </a:pPr>
            <a:r>
              <a:rPr lang="ar-MA" b="1" dirty="0" smtClean="0">
                <a:solidFill>
                  <a:srgbClr val="FF0000"/>
                </a:solidFill>
              </a:rPr>
              <a:t>أولا-إبطال جزء من العقد يبطل العقد كله إلا إذا أمكن قيام العقد دون الجزء الذي تقرر إبطاله.</a:t>
            </a:r>
            <a:endParaRPr lang="fr-FR" dirty="0" smtClean="0">
              <a:solidFill>
                <a:srgbClr val="FF0000"/>
              </a:solidFill>
            </a:endParaRPr>
          </a:p>
          <a:p>
            <a:pPr algn="r" rtl="1">
              <a:buNone/>
            </a:pPr>
            <a:r>
              <a:rPr lang="ar-MA" b="1" dirty="0" smtClean="0">
                <a:solidFill>
                  <a:srgbClr val="FF0000"/>
                </a:solidFill>
              </a:rPr>
              <a:t>ثانيا-إبطال الالتزام الأصلي يؤدي إلى إبطال الالتزام التابع ولا العكس</a:t>
            </a:r>
            <a:r>
              <a:rPr lang="fr-FR" b="1" dirty="0" smtClean="0">
                <a:solidFill>
                  <a:srgbClr val="FF0000"/>
                </a:solidFill>
              </a:rPr>
              <a:t>.</a:t>
            </a:r>
            <a:endParaRPr lang="fr-FR" dirty="0" smtClean="0">
              <a:solidFill>
                <a:srgbClr val="FF0000"/>
              </a:solidFill>
            </a:endParaRPr>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77</a:t>
            </a:fld>
            <a:endParaRPr lang="fr-F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الفقرة الثانية: الخصائص التي ينفرد </a:t>
            </a:r>
            <a:r>
              <a:rPr lang="ar-MA" b="1" dirty="0" err="1" smtClean="0">
                <a:solidFill>
                  <a:srgbClr val="0070C0"/>
                </a:solidFill>
              </a:rPr>
              <a:t>بها</a:t>
            </a:r>
            <a:r>
              <a:rPr lang="ar-MA" b="1" dirty="0" smtClean="0">
                <a:solidFill>
                  <a:srgbClr val="0070C0"/>
                </a:solidFill>
              </a:rPr>
              <a:t> الإبطال</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normAutofit/>
          </a:bodyPr>
          <a:lstStyle/>
          <a:p>
            <a:pPr algn="r" rtl="1">
              <a:buNone/>
            </a:pPr>
            <a:r>
              <a:rPr lang="ar-MA" dirty="0" smtClean="0"/>
              <a:t>الخصائص التي ينفرد </a:t>
            </a:r>
            <a:r>
              <a:rPr lang="ar-MA" dirty="0" err="1" smtClean="0"/>
              <a:t>بها</a:t>
            </a:r>
            <a:r>
              <a:rPr lang="ar-MA" dirty="0" smtClean="0"/>
              <a:t> الإبطال أربعة، وهي:</a:t>
            </a:r>
            <a:endParaRPr lang="fr-FR" dirty="0" smtClean="0"/>
          </a:p>
          <a:p>
            <a:pPr algn="r" rtl="1">
              <a:buNone/>
            </a:pPr>
            <a:endParaRPr lang="fr-FR" dirty="0" smtClean="0"/>
          </a:p>
          <a:p>
            <a:pPr algn="r" rtl="1">
              <a:buNone/>
            </a:pPr>
            <a:r>
              <a:rPr lang="ar-MA" b="1" dirty="0" smtClean="0">
                <a:solidFill>
                  <a:srgbClr val="FF0000"/>
                </a:solidFill>
              </a:rPr>
              <a:t>أولا-العقد القابل للإبطال يقبل الإجازة أو الإقرار؛</a:t>
            </a:r>
            <a:endParaRPr lang="fr-FR" dirty="0" smtClean="0">
              <a:solidFill>
                <a:srgbClr val="FF0000"/>
              </a:solidFill>
            </a:endParaRPr>
          </a:p>
          <a:p>
            <a:pPr algn="r" rtl="1">
              <a:buNone/>
            </a:pPr>
            <a:r>
              <a:rPr lang="ar-MA" b="1" dirty="0" smtClean="0">
                <a:solidFill>
                  <a:srgbClr val="FF0000"/>
                </a:solidFill>
              </a:rPr>
              <a:t>ثانيا-قابلية الإبطال يصححها التقادم فتسقط </a:t>
            </a:r>
            <a:r>
              <a:rPr lang="ar-MA" b="1" dirty="0" err="1" smtClean="0">
                <a:solidFill>
                  <a:srgbClr val="FF0000"/>
                </a:solidFill>
              </a:rPr>
              <a:t>به</a:t>
            </a:r>
            <a:r>
              <a:rPr lang="ar-MA" b="1" dirty="0" smtClean="0">
                <a:solidFill>
                  <a:srgbClr val="FF0000"/>
                </a:solidFill>
              </a:rPr>
              <a:t> دعوى الإبطال؛</a:t>
            </a:r>
            <a:endParaRPr lang="fr-FR" dirty="0" smtClean="0">
              <a:solidFill>
                <a:srgbClr val="FF0000"/>
              </a:solidFill>
            </a:endParaRPr>
          </a:p>
          <a:p>
            <a:pPr algn="r" rtl="1">
              <a:buNone/>
            </a:pPr>
            <a:r>
              <a:rPr lang="ar-MA" b="1" dirty="0" smtClean="0">
                <a:solidFill>
                  <a:srgbClr val="FF0000"/>
                </a:solidFill>
              </a:rPr>
              <a:t>ثالثا-العقد القابل للإبطال يحتاج إبطاله إلى حكم؛</a:t>
            </a:r>
            <a:endParaRPr lang="fr-FR" dirty="0" smtClean="0">
              <a:solidFill>
                <a:srgbClr val="FF0000"/>
              </a:solidFill>
            </a:endParaRPr>
          </a:p>
          <a:p>
            <a:pPr algn="r" rtl="1">
              <a:buNone/>
            </a:pPr>
            <a:r>
              <a:rPr lang="ar-MA" b="1" dirty="0" smtClean="0">
                <a:solidFill>
                  <a:srgbClr val="FF0000"/>
                </a:solidFill>
              </a:rPr>
              <a:t>رابعا-حق الإبطال يقتصر على من شرع الإبطال لمصلحته.</a:t>
            </a:r>
            <a:endParaRPr lang="fr-FR" dirty="0" smtClean="0">
              <a:solidFill>
                <a:srgbClr val="FF0000"/>
              </a:solidFill>
            </a:endParaRPr>
          </a:p>
          <a:p>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78</a:t>
            </a:fld>
            <a:endParaRPr lang="fr-F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b="1" dirty="0" smtClean="0">
                <a:solidFill>
                  <a:srgbClr val="0070C0"/>
                </a:solidFill>
              </a:rPr>
              <a:t>المطلب الثالث: آثار الإبطال</a:t>
            </a:r>
            <a:r>
              <a:rPr lang="fr-FR" dirty="0" smtClean="0">
                <a:solidFill>
                  <a:srgbClr val="0070C0"/>
                </a:solidFill>
              </a:rPr>
              <a:t/>
            </a:r>
            <a:br>
              <a:rPr lang="fr-FR" dirty="0" smtClean="0">
                <a:solidFill>
                  <a:srgbClr val="0070C0"/>
                </a:solidFill>
              </a:rPr>
            </a:br>
            <a:endParaRPr lang="fr-FR" dirty="0">
              <a:solidFill>
                <a:srgbClr val="0070C0"/>
              </a:solidFill>
            </a:endParaRPr>
          </a:p>
        </p:txBody>
      </p:sp>
      <p:sp>
        <p:nvSpPr>
          <p:cNvPr id="3" name="Espace réservé du contenu 2"/>
          <p:cNvSpPr>
            <a:spLocks noGrp="1"/>
          </p:cNvSpPr>
          <p:nvPr>
            <p:ph sz="quarter" idx="1"/>
          </p:nvPr>
        </p:nvSpPr>
        <p:spPr/>
        <p:txBody>
          <a:bodyPr/>
          <a:lstStyle/>
          <a:p>
            <a:pPr algn="just" rtl="1">
              <a:buNone/>
            </a:pPr>
            <a:r>
              <a:rPr lang="ar-MA" dirty="0" smtClean="0"/>
              <a:t>   العقد القابل للإبطال متى قضي بإبطاله، التحق بالباطل من جميع الوجوه، وأحدث نفس الآثار؛ وتنسحب تلك الآثار بأثر رجعي على العقد، منذ تكوينه بالنسبة للمتعاقدين وبالنسبة للغير.</a:t>
            </a:r>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79</a:t>
            </a:fld>
            <a:endParaRPr 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MA" sz="2800" dirty="0" smtClean="0">
                <a:solidFill>
                  <a:srgbClr val="0070C0"/>
                </a:solidFill>
              </a:rPr>
              <a:t>الفقرة الثالثة- نقصان الأهلية وأثره في التصرفات</a:t>
            </a:r>
            <a:r>
              <a:rPr lang="fr-FR" dirty="0" smtClean="0"/>
              <a:t/>
            </a:r>
            <a:br>
              <a:rPr lang="fr-FR" dirty="0" smtClean="0"/>
            </a:br>
            <a:endParaRPr lang="fr-FR" dirty="0"/>
          </a:p>
        </p:txBody>
      </p:sp>
      <p:sp>
        <p:nvSpPr>
          <p:cNvPr id="3" name="Espace réservé du contenu 2"/>
          <p:cNvSpPr>
            <a:spLocks noGrp="1"/>
          </p:cNvSpPr>
          <p:nvPr>
            <p:ph sz="quarter" idx="1"/>
          </p:nvPr>
        </p:nvSpPr>
        <p:spPr>
          <a:xfrm>
            <a:off x="457200" y="1124744"/>
            <a:ext cx="7467600" cy="5349208"/>
          </a:xfrm>
        </p:spPr>
        <p:txBody>
          <a:bodyPr>
            <a:normAutofit/>
          </a:bodyPr>
          <a:lstStyle/>
          <a:p>
            <a:pPr algn="just" rtl="1">
              <a:buNone/>
            </a:pPr>
            <a:r>
              <a:rPr lang="ar-MA" dirty="0" smtClean="0"/>
              <a:t>       ورد النص على نقصان الأهلية في المادة 213 من مدونة الأسرة، وحددها في ثلاث: </a:t>
            </a:r>
            <a:r>
              <a:rPr lang="ar-MA" dirty="0" smtClean="0">
                <a:solidFill>
                  <a:srgbClr val="FF0000"/>
                </a:solidFill>
              </a:rPr>
              <a:t>الصغير المميز، السفيه، المعتوه.</a:t>
            </a:r>
            <a:endParaRPr lang="fr-FR" dirty="0" smtClean="0">
              <a:solidFill>
                <a:srgbClr val="FF0000"/>
              </a:solidFill>
            </a:endParaRPr>
          </a:p>
          <a:p>
            <a:pPr algn="just" rtl="1">
              <a:buNone/>
            </a:pPr>
            <a:r>
              <a:rPr lang="fr-FR" b="1" dirty="0" smtClean="0">
                <a:solidFill>
                  <a:srgbClr val="00B050"/>
                </a:solidFill>
              </a:rPr>
              <a:t>   </a:t>
            </a:r>
            <a:r>
              <a:rPr lang="ar-MA" b="1" dirty="0" smtClean="0">
                <a:solidFill>
                  <a:srgbClr val="00B050"/>
                </a:solidFill>
              </a:rPr>
              <a:t>أولا- حالة الصغير المميز</a:t>
            </a:r>
            <a:endParaRPr lang="fr-FR" dirty="0" smtClean="0">
              <a:solidFill>
                <a:srgbClr val="00B050"/>
              </a:solidFill>
            </a:endParaRPr>
          </a:p>
          <a:p>
            <a:pPr algn="just" rtl="1">
              <a:buNone/>
            </a:pPr>
            <a:r>
              <a:rPr lang="ar-MA" dirty="0" smtClean="0"/>
              <a:t>-</a:t>
            </a:r>
            <a:r>
              <a:rPr lang="fr-FR" dirty="0" smtClean="0"/>
              <a:t>  </a:t>
            </a:r>
            <a:r>
              <a:rPr lang="ar-MA" dirty="0" smtClean="0"/>
              <a:t>الصغير المميز هو </a:t>
            </a:r>
            <a:r>
              <a:rPr lang="ar-MA" dirty="0" smtClean="0">
                <a:solidFill>
                  <a:srgbClr val="FF0000"/>
                </a:solidFill>
              </a:rPr>
              <a:t>الذي أتم اثنتي عشرة سنة شمسية كاملة، ولكنه لم يدرك سن البلوغ (18 سنة)</a:t>
            </a:r>
            <a:r>
              <a:rPr lang="ar-MA" b="1" dirty="0" smtClean="0"/>
              <a:t> </a:t>
            </a:r>
            <a:r>
              <a:rPr lang="ar-MA" dirty="0" smtClean="0"/>
              <a:t>فلم يصبح كامل الأهلية، والصغير المميز كالصغير غير المميز يعتبر </a:t>
            </a:r>
            <a:r>
              <a:rPr lang="ar-MA" dirty="0" smtClean="0">
                <a:solidFill>
                  <a:srgbClr val="FF0000"/>
                </a:solidFill>
              </a:rPr>
              <a:t>محجوزا عليه قانونا</a:t>
            </a:r>
            <a:r>
              <a:rPr lang="ar-MA" dirty="0" smtClean="0"/>
              <a:t>.</a:t>
            </a:r>
            <a:endParaRPr lang="fr-FR" dirty="0" smtClean="0"/>
          </a:p>
          <a:p>
            <a:pPr algn="just" rtl="1">
              <a:buNone/>
            </a:pPr>
            <a:r>
              <a:rPr lang="ar-MA" dirty="0" smtClean="0"/>
              <a:t>   - الصغير المميز في هذه المرحلة يكتسب نوعا ما وعيا وإدراكا، يستطيع </a:t>
            </a:r>
            <a:r>
              <a:rPr lang="ar-MA" dirty="0" err="1" smtClean="0"/>
              <a:t>به</a:t>
            </a:r>
            <a:r>
              <a:rPr lang="ar-MA" dirty="0" smtClean="0"/>
              <a:t> أن يميز بين الأمور التي تفيده أو التي تضره، </a:t>
            </a:r>
            <a:r>
              <a:rPr lang="ar-MA" dirty="0" smtClean="0">
                <a:solidFill>
                  <a:srgbClr val="FF0000"/>
                </a:solidFill>
              </a:rPr>
              <a:t>ويختلف حكم التصرفات التي يجريها الصغير المميز باختلاف نوع التصرف</a:t>
            </a:r>
            <a:r>
              <a:rPr lang="ar-MA" dirty="0" smtClean="0"/>
              <a:t>.</a:t>
            </a:r>
          </a:p>
          <a:p>
            <a:pPr algn="just" rtl="1">
              <a:buNone/>
            </a:pPr>
            <a:r>
              <a:rPr lang="ar-MA" dirty="0" smtClean="0"/>
              <a:t>  </a:t>
            </a:r>
            <a:endParaRPr lang="fr-FR" dirty="0" smtClean="0"/>
          </a:p>
          <a:p>
            <a:pPr algn="r" rtl="1"/>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8</a:t>
            </a:fld>
            <a:endParaRPr lang="fr-F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MA" dirty="0" smtClean="0"/>
              <a:t>نموذج من الأسئلة المطروحة في الامتحان</a:t>
            </a:r>
            <a:endParaRPr lang="fr-FR" dirty="0"/>
          </a:p>
        </p:txBody>
      </p:sp>
      <p:sp>
        <p:nvSpPr>
          <p:cNvPr id="3" name="Content Placeholder 2"/>
          <p:cNvSpPr>
            <a:spLocks noGrp="1"/>
          </p:cNvSpPr>
          <p:nvPr>
            <p:ph sz="quarter" idx="1"/>
          </p:nvPr>
        </p:nvSpPr>
        <p:spPr/>
        <p:txBody>
          <a:bodyPr>
            <a:normAutofit/>
          </a:bodyPr>
          <a:lstStyle/>
          <a:p>
            <a:pPr algn="r" rtl="1">
              <a:buNone/>
            </a:pPr>
            <a:r>
              <a:rPr lang="ar-MA" b="1" dirty="0" smtClean="0"/>
              <a:t>أولا- أسئلة مراقبة الاستيعاب:</a:t>
            </a:r>
            <a:endParaRPr lang="fr-FR" b="1" dirty="0" smtClean="0"/>
          </a:p>
          <a:p>
            <a:pPr algn="r" rtl="1">
              <a:buNone/>
            </a:pPr>
            <a:r>
              <a:rPr lang="ar-MA" sz="2000" b="1" dirty="0" smtClean="0"/>
              <a:t>أجب عن الموضوع التالي:</a:t>
            </a:r>
            <a:endParaRPr lang="fr-FR" sz="2000" b="1" dirty="0" smtClean="0"/>
          </a:p>
          <a:p>
            <a:pPr algn="r" rtl="1">
              <a:buNone/>
            </a:pPr>
            <a:r>
              <a:rPr lang="ar-MA" dirty="0" smtClean="0"/>
              <a:t>- تحدث عن فقدان الأهلية وأثره في التصرفات؟</a:t>
            </a:r>
            <a:r>
              <a:rPr lang="fr-FR" dirty="0" smtClean="0"/>
              <a:t> </a:t>
            </a:r>
          </a:p>
          <a:p>
            <a:pPr algn="r" rtl="1">
              <a:buNone/>
            </a:pPr>
            <a:r>
              <a:rPr lang="ar-MA" b="1" dirty="0" smtClean="0"/>
              <a:t>ثانيا- أسئلة مراقبة الفهم:</a:t>
            </a:r>
            <a:endParaRPr lang="fr-FR" dirty="0" smtClean="0"/>
          </a:p>
          <a:p>
            <a:pPr algn="r" rtl="1">
              <a:buNone/>
            </a:pPr>
            <a:r>
              <a:rPr lang="ar-MA" sz="2000" b="1" dirty="0" smtClean="0"/>
              <a:t>  أجب </a:t>
            </a:r>
            <a:r>
              <a:rPr lang="ar-MA" sz="2000" b="1" u="sng" dirty="0" smtClean="0"/>
              <a:t>لزاما</a:t>
            </a:r>
            <a:r>
              <a:rPr lang="ar-MA" sz="2000" b="1" dirty="0" smtClean="0"/>
              <a:t> عن </a:t>
            </a:r>
            <a:r>
              <a:rPr lang="ar-MA" sz="2000" b="1" u="sng" dirty="0" smtClean="0"/>
              <a:t>جميع</a:t>
            </a:r>
            <a:r>
              <a:rPr lang="ar-MA" sz="2000" b="1" dirty="0" smtClean="0"/>
              <a:t> الأسئلة:</a:t>
            </a:r>
            <a:endParaRPr lang="fr-FR" sz="2000" dirty="0" smtClean="0"/>
          </a:p>
          <a:p>
            <a:pPr lvl="0" algn="r" rtl="1">
              <a:buNone/>
            </a:pPr>
            <a:r>
              <a:rPr lang="ar-MA" dirty="0" smtClean="0"/>
              <a:t>السؤال الأول: هل يعد التزام المحامي باستئناف حكم قضائي خلال الأجل القانوني التزاما بغاية أم التزاما بعناية؟ علل ذلك؟</a:t>
            </a:r>
            <a:endParaRPr lang="fr-FR" dirty="0" smtClean="0"/>
          </a:p>
          <a:p>
            <a:pPr lvl="0" algn="r" rtl="1">
              <a:buNone/>
            </a:pPr>
            <a:r>
              <a:rPr lang="ar-MA" dirty="0" smtClean="0"/>
              <a:t>السؤال الثاني: هل الغلط في الحساب يخول الإبطال؟ ولماذا؟</a:t>
            </a:r>
            <a:endParaRPr lang="fr-FR" dirty="0" smtClean="0"/>
          </a:p>
          <a:p>
            <a:pPr lvl="0" algn="r" rtl="1">
              <a:buNone/>
            </a:pPr>
            <a:r>
              <a:rPr lang="ar-MA" dirty="0" smtClean="0"/>
              <a:t>السؤال الثالث: متى يعتد سكوت من وجه إليه الإيجاب، تعبيرا ضمنيا عن القبول؟</a:t>
            </a:r>
            <a:endParaRPr lang="fr-FR" dirty="0" smtClean="0"/>
          </a:p>
          <a:p>
            <a:pPr algn="r" rtl="1">
              <a:buNone/>
            </a:pPr>
            <a:endParaRPr lang="fr-FR" dirty="0"/>
          </a:p>
        </p:txBody>
      </p:sp>
      <p:sp>
        <p:nvSpPr>
          <p:cNvPr id="4" name="Slide Number Placeholder 3"/>
          <p:cNvSpPr>
            <a:spLocks noGrp="1"/>
          </p:cNvSpPr>
          <p:nvPr>
            <p:ph type="sldNum" sz="quarter" idx="15"/>
          </p:nvPr>
        </p:nvSpPr>
        <p:spPr/>
        <p:txBody>
          <a:bodyPr/>
          <a:lstStyle/>
          <a:p>
            <a:fld id="{01365047-3961-440D-B57A-0B351C69586A}" type="slidenum">
              <a:rPr lang="fr-FR" smtClean="0"/>
              <a:pPr/>
              <a:t>80</a:t>
            </a:fld>
            <a:endParaRPr lang="fr-F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lstStyle/>
          <a:p>
            <a:pPr algn="r" rtl="1">
              <a:buNone/>
            </a:pPr>
            <a:r>
              <a:rPr lang="ar-MA" dirty="0" smtClean="0"/>
              <a:t>- </a:t>
            </a:r>
            <a:r>
              <a:rPr lang="ar-MA" dirty="0" smtClean="0">
                <a:solidFill>
                  <a:srgbClr val="FF0000"/>
                </a:solidFill>
              </a:rPr>
              <a:t>وتقسم التصرفات </a:t>
            </a:r>
            <a:r>
              <a:rPr lang="ar-MA" dirty="0" smtClean="0"/>
              <a:t>بهذا الشأن تقليديا إلى ثلاث:</a:t>
            </a:r>
          </a:p>
          <a:p>
            <a:pPr algn="r" rtl="1">
              <a:buFont typeface="Wingdings" pitchFamily="2" charset="2"/>
              <a:buChar char="v"/>
            </a:pPr>
            <a:r>
              <a:rPr lang="ar-MA" dirty="0" smtClean="0"/>
              <a:t> </a:t>
            </a:r>
            <a:r>
              <a:rPr lang="ar-MA" dirty="0" smtClean="0">
                <a:solidFill>
                  <a:srgbClr val="FF0000"/>
                </a:solidFill>
              </a:rPr>
              <a:t>تصرفات نافعة نفعا محضا، </a:t>
            </a:r>
            <a:r>
              <a:rPr lang="ar-MA" dirty="0" smtClean="0"/>
              <a:t>ينتج عنه تملك بشيء دون مقابل</a:t>
            </a:r>
            <a:r>
              <a:rPr lang="fr-FR" dirty="0" smtClean="0"/>
              <a:t>.</a:t>
            </a:r>
            <a:r>
              <a:rPr lang="ar-MA" dirty="0" smtClean="0"/>
              <a:t> </a:t>
            </a:r>
          </a:p>
          <a:p>
            <a:pPr algn="r" rtl="1">
              <a:buFont typeface="Wingdings" pitchFamily="2" charset="2"/>
              <a:buChar char="v"/>
            </a:pPr>
            <a:r>
              <a:rPr lang="ar-MA" dirty="0" smtClean="0">
                <a:solidFill>
                  <a:srgbClr val="FF0000"/>
                </a:solidFill>
              </a:rPr>
              <a:t>تصرفات ضارة ضررا محضا، </a:t>
            </a:r>
            <a:r>
              <a:rPr lang="ar-MA" dirty="0" smtClean="0"/>
              <a:t>يؤدي إلى أن يخرج شيء من ملكه دون مقابل</a:t>
            </a:r>
            <a:r>
              <a:rPr lang="fr-FR" dirty="0" smtClean="0"/>
              <a:t>.</a:t>
            </a:r>
            <a:r>
              <a:rPr lang="ar-MA" dirty="0" smtClean="0"/>
              <a:t> </a:t>
            </a:r>
          </a:p>
          <a:p>
            <a:pPr algn="r" rtl="1">
              <a:buFont typeface="Wingdings" pitchFamily="2" charset="2"/>
              <a:buChar char="v"/>
            </a:pPr>
            <a:r>
              <a:rPr lang="ar-MA" dirty="0" smtClean="0">
                <a:solidFill>
                  <a:srgbClr val="FF0000"/>
                </a:solidFill>
              </a:rPr>
              <a:t>تصرفات تدور بين النفع والضرر</a:t>
            </a:r>
            <a:r>
              <a:rPr lang="ar-MA" dirty="0" smtClean="0"/>
              <a:t>، وهي التصرفات </a:t>
            </a:r>
            <a:r>
              <a:rPr lang="ar-MA" dirty="0" err="1" smtClean="0"/>
              <a:t>العوضية</a:t>
            </a:r>
            <a:r>
              <a:rPr lang="ar-MA" dirty="0" smtClean="0"/>
              <a:t> مثل البيع والشراء والشركة.</a:t>
            </a:r>
            <a:endParaRPr lang="fr-FR" dirty="0"/>
          </a:p>
        </p:txBody>
      </p:sp>
      <p:sp>
        <p:nvSpPr>
          <p:cNvPr id="4" name="Espace réservé du numéro de diapositive 3"/>
          <p:cNvSpPr>
            <a:spLocks noGrp="1"/>
          </p:cNvSpPr>
          <p:nvPr>
            <p:ph type="sldNum" sz="quarter" idx="15"/>
          </p:nvPr>
        </p:nvSpPr>
        <p:spPr/>
        <p:txBody>
          <a:bodyPr/>
          <a:lstStyle/>
          <a:p>
            <a:fld id="{01365047-3961-440D-B57A-0B351C69586A}" type="slidenum">
              <a:rPr lang="fr-FR" smtClean="0"/>
              <a:pPr/>
              <a:t>9</a:t>
            </a:fld>
            <a:endParaRPr lang="fr-F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5190</TotalTime>
  <Words>6552</Words>
  <Application>Microsoft Office PowerPoint</Application>
  <PresentationFormat>Affichage à l'écran (4:3)</PresentationFormat>
  <Paragraphs>480</Paragraphs>
  <Slides>80</Slides>
  <Notes>0</Notes>
  <HiddenSlides>0</HiddenSlides>
  <MMClips>0</MMClips>
  <ScaleCrop>false</ScaleCrop>
  <HeadingPairs>
    <vt:vector size="4" baseType="variant">
      <vt:variant>
        <vt:lpstr>Thème</vt:lpstr>
      </vt:variant>
      <vt:variant>
        <vt:i4>1</vt:i4>
      </vt:variant>
      <vt:variant>
        <vt:lpstr>Titres des diapositives</vt:lpstr>
      </vt:variant>
      <vt:variant>
        <vt:i4>80</vt:i4>
      </vt:variant>
    </vt:vector>
  </HeadingPairs>
  <TitlesOfParts>
    <vt:vector size="81" baseType="lpstr">
      <vt:lpstr>Oriel</vt:lpstr>
      <vt:lpstr>مادة النظرية العامة للالتزامات </vt:lpstr>
      <vt:lpstr>المطلب الثاني: صحة التراضي </vt:lpstr>
      <vt:lpstr>الفقرة الأولى: الأهلية</vt:lpstr>
      <vt:lpstr>Diapositive 4</vt:lpstr>
      <vt:lpstr>Diapositive 5</vt:lpstr>
      <vt:lpstr>ثانيا: فقدان الأهلية وأثره في التصرفات </vt:lpstr>
      <vt:lpstr>2- حالة الجنون وفقدان العقل</vt:lpstr>
      <vt:lpstr>الفقرة الثالثة- نقصان الأهلية وأثره في التصرفات </vt:lpstr>
      <vt:lpstr>Diapositive 9</vt:lpstr>
      <vt:lpstr>Diapositive 10</vt:lpstr>
      <vt:lpstr>ترشيد القاصر </vt:lpstr>
      <vt:lpstr>المميز المأذون </vt:lpstr>
      <vt:lpstr>2- حالة السفيه </vt:lpstr>
      <vt:lpstr>3- حالة المعتوه </vt:lpstr>
      <vt:lpstr>الفقرة الثانية: عيوب الرضا</vt:lpstr>
      <vt:lpstr>أولا: الغلط </vt:lpstr>
      <vt:lpstr>2- أنواع الغلط </vt:lpstr>
      <vt:lpstr>ب - الغلط غير المؤثر </vt:lpstr>
      <vt:lpstr>ج .الغلط المسبب للإبطال </vt:lpstr>
      <vt:lpstr>3- أحكام الغلط المسبب للإبطال في القانون المغربي</vt:lpstr>
      <vt:lpstr>الحالة الأولى: الغلط في القانون </vt:lpstr>
      <vt:lpstr>Diapositive 22</vt:lpstr>
      <vt:lpstr>الحالة الثانية: الغلط في الشيء </vt:lpstr>
      <vt:lpstr>الحالة الثالثة: الغلط في شخص المتعاقد </vt:lpstr>
      <vt:lpstr>الحالة الرابعة: الغلط الواقع من الوسيط </vt:lpstr>
      <vt:lpstr>ثانيا: التدليس </vt:lpstr>
      <vt:lpstr> - 2تمييز التدليس عن بعض المفاهيم المشابهة </vt:lpstr>
      <vt:lpstr>Diapositive 28</vt:lpstr>
      <vt:lpstr> 3 - شروط قيام التدليس</vt:lpstr>
      <vt:lpstr>Diapositive 30</vt:lpstr>
      <vt:lpstr>الشرط الثاني: أن تكون الوسائل الاحتيالية هي الدافعة إلى التعاقد </vt:lpstr>
      <vt:lpstr> الشرط الثالث: صدور الوسائل الاحتيالية عن المتعاقد الآخر أو كونه على علم بها</vt:lpstr>
      <vt:lpstr>ثالثا: الإكراه </vt:lpstr>
      <vt:lpstr>-2شروط الإكراه </vt:lpstr>
      <vt:lpstr>الشرط الأول: استعمال وسائل الإكراه </vt:lpstr>
      <vt:lpstr>Diapositive 36</vt:lpstr>
      <vt:lpstr>الشرط الثاني: أن يكون الإكراه هو الدافع إلى التعاقد </vt:lpstr>
      <vt:lpstr>الشرط الثالث: تحقيق غرض غير مشروع </vt:lpstr>
      <vt:lpstr>رابعا - الغبن  </vt:lpstr>
      <vt:lpstr>2. موقف المشرع  المغربي  </vt:lpstr>
      <vt:lpstr>ب. الحالات الخاصة التي  يخول  فيها  الغبن  الإبطال                   </vt:lpstr>
      <vt:lpstr>الغبن  التي يكون فيها المغبون  قاصرا أو ناقص  الأهلية </vt:lpstr>
      <vt:lpstr>خامسا : حالة المرض والحالات الأخرى المشابهة </vt:lpstr>
      <vt:lpstr>1. المقصود بحالة المرض والحالات الأخرى المشابهة: </vt:lpstr>
      <vt:lpstr>2-موقف المشرع المغربي:</vt:lpstr>
      <vt:lpstr>المبحث الثاني: المحل </vt:lpstr>
      <vt:lpstr>Diapositive 47</vt:lpstr>
      <vt:lpstr>المطلب الثاني: شروط المحل </vt:lpstr>
      <vt:lpstr>الفقرة الثانية: أن يكون المحل مشروعا </vt:lpstr>
      <vt:lpstr>Diapositive 50</vt:lpstr>
      <vt:lpstr>ثانيا- يجب ألا يكون المحل مخالفا للنظام العام أو الآداب العامة:</vt:lpstr>
      <vt:lpstr>الفقرة الثالثة: أن يكون المحل ممكنا </vt:lpstr>
      <vt:lpstr>Diapositive 53</vt:lpstr>
      <vt:lpstr>الفقرة الرابعة: أن يكون المحل معينا أو قابلا للتعيين </vt:lpstr>
      <vt:lpstr>Diapositive 55</vt:lpstr>
      <vt:lpstr>المبحث الثالث: السبب </vt:lpstr>
      <vt:lpstr>Diapositive 57</vt:lpstr>
      <vt:lpstr>المطلب الثاني: شروط السبب </vt:lpstr>
      <vt:lpstr>الفقرة الثانية: أن يكون السبب مشروعا </vt:lpstr>
      <vt:lpstr>Diapositive 60</vt:lpstr>
      <vt:lpstr>الفقرة الثالثة: أن يكون السبب حقيقيا </vt:lpstr>
      <vt:lpstr>المبحث الرابع: ركن الشكلية وركن التسليم </vt:lpstr>
      <vt:lpstr>المطلب الثاني: العقود العينية </vt:lpstr>
      <vt:lpstr>الفصل الثالث: بطلان العقود وإبطالها </vt:lpstr>
      <vt:lpstr>المبحث الأول: البطلان </vt:lpstr>
      <vt:lpstr> حالة بطلان العقد بمقتضى نص في القانون </vt:lpstr>
      <vt:lpstr>المطلب الثاني: خصائص البطلان </vt:lpstr>
      <vt:lpstr>ثانيا-بطلان الالتزام الأصلي يقتضي بطلان الالتزام التابعة لها ولا العكس: </vt:lpstr>
      <vt:lpstr>ثالثا-العقد الباطل لا تصححه الإجازة ولا التصديق: </vt:lpstr>
      <vt:lpstr>رابعا: البطلان لا يصححه التقادم ولكن الدعوى بالبطلان تتقادم </vt:lpstr>
      <vt:lpstr>خامسا-الباطل لا يحتاج إلى إبطال: </vt:lpstr>
      <vt:lpstr>المطلب الثالث: آثار البطلان </vt:lpstr>
      <vt:lpstr>الفقرة الأولى: انعدام أثر العقد الباطل </vt:lpstr>
      <vt:lpstr>الفقرة الثانية: حالة ثبوت أثر العقد الباطل استثناء </vt:lpstr>
      <vt:lpstr>المبحث الثاني: الإبطال </vt:lpstr>
      <vt:lpstr>Diapositive 76</vt:lpstr>
      <vt:lpstr>المطلب الثاني: خصائص الإبطال </vt:lpstr>
      <vt:lpstr>الفقرة الثانية: الخصائص التي ينفرد بها الإبطال </vt:lpstr>
      <vt:lpstr>المطلب الثالث: آثار الإبطال </vt:lpstr>
      <vt:lpstr>نموذج من الأسئلة المطروحة في الامتحان</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cyber jaguar</dc:creator>
  <cp:lastModifiedBy>hp</cp:lastModifiedBy>
  <cp:revision>300</cp:revision>
  <dcterms:created xsi:type="dcterms:W3CDTF">2014-10-07T08:30:05Z</dcterms:created>
  <dcterms:modified xsi:type="dcterms:W3CDTF">2020-03-20T10:50:38Z</dcterms:modified>
</cp:coreProperties>
</file>